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31" roundtripDataSignature="AMtx7mgBB0uVnzwMJ04yZEcrKxqz9q2Na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customschemas.google.com/relationships/presentationmetadata" Target="metadata"/><Relationship Id="rId30" Type="http://schemas.openxmlformats.org/officeDocument/2006/relationships/slide" Target="slides/slide26.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200">
                <a:solidFill>
                  <a:schemeClr val="dk1"/>
                </a:solidFill>
                <a:latin typeface="Calibri"/>
                <a:ea typeface="Calibri"/>
                <a:cs typeface="Calibri"/>
                <a:sym typeface="Calibri"/>
              </a:rPr>
              <a:t>Allowing consideration of climate change impacts into the therapy session changes something very fundamental in the therapeutic work. Unlike any other presenting problem or situation, the fact that as of the time of this writing (2020), we are all (therapist and patient alike) moving through the threshold of climate change as an abstract idea to a reality with impact in the here and now. We are having to find footing in a world that is now showing the symptoms of climate change. </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5" name="Google Shape;165;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One of the important challenges of being a climate-aware therapist is that, given that the broad, ongoing and unpredictable nature of the climate crisis,  we are embedded in the same distressing “wicked problem” as that of our clients/patients and part of the same system that is complicit in the ongoing destruction and destabilization of the ecosystem. Therapists may therefore be prone to a similar understandable but dysregulating set of emotions and defensive reactions against the emotional distress. It is important for each therapist to be </a:t>
            </a:r>
            <a:r>
              <a:rPr lang="en-US">
                <a:highlight>
                  <a:srgbClr val="FFFF00"/>
                </a:highlight>
              </a:rPr>
              <a:t>engaged</a:t>
            </a:r>
            <a:r>
              <a:rPr lang="en-US">
                <a:highlight>
                  <a:srgbClr val="FFFF00"/>
                </a:highlight>
              </a:rPr>
              <a:t> in a fluid ongoing process of emotional reflection</a:t>
            </a:r>
            <a:r>
              <a:rPr lang="en-US"/>
              <a:t> so that such reactions don’t come up unexpectedly in the clinical setting. It is also important to identify defenses against these emotional responses since they might in some way preclude full engagement with the experience of the client/patient.</a:t>
            </a:r>
            <a:endParaRPr/>
          </a:p>
          <a:p>
            <a:pPr indent="0" lvl="0" marL="0" rtl="0" algn="l">
              <a:spcBef>
                <a:spcPts val="0"/>
              </a:spcBef>
              <a:spcAft>
                <a:spcPts val="0"/>
              </a:spcAft>
              <a:buNone/>
            </a:pPr>
            <a:r>
              <a:t/>
            </a:r>
            <a:endParaRPr/>
          </a:p>
        </p:txBody>
      </p:sp>
      <p:sp>
        <p:nvSpPr>
          <p:cNvPr id="166" name="Google Shape;166;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8" name="Google Shape;178;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2" marL="914400" rtl="0" algn="l">
              <a:spcBef>
                <a:spcPts val="0"/>
              </a:spcBef>
              <a:spcAft>
                <a:spcPts val="0"/>
              </a:spcAft>
              <a:buNone/>
            </a:pPr>
            <a:r>
              <a:rPr lang="en-US"/>
              <a:t>Defenses include all those with which we are familiar (intellectualization, compartmentalization, splitting, minimization, etc) </a:t>
            </a:r>
            <a:endParaRPr sz="1800"/>
          </a:p>
          <a:p>
            <a:pPr indent="0" lvl="2" marL="914400" rtl="0" algn="l">
              <a:spcBef>
                <a:spcPts val="0"/>
              </a:spcBef>
              <a:spcAft>
                <a:spcPts val="0"/>
              </a:spcAft>
              <a:buNone/>
            </a:pPr>
            <a:r>
              <a:rPr lang="en-US"/>
              <a:t>Disavowal- perhaps one of the most common defenses against climate distress, disavowal involves knowing the reality of the climate threat on one level but also pushing aside that knowledge. This is a form of  compartmentalization. Weintrobe describes disavowal as a way to manage moral conflict (e.g. I don’t want to feel like a bad person so I just won’t think about this)</a:t>
            </a:r>
            <a:endParaRPr sz="1800"/>
          </a:p>
          <a:p>
            <a:pPr indent="0" lvl="0" marL="0" rtl="0" algn="l">
              <a:spcBef>
                <a:spcPts val="0"/>
              </a:spcBef>
              <a:spcAft>
                <a:spcPts val="0"/>
              </a:spcAft>
              <a:buNone/>
            </a:pPr>
            <a:r>
              <a:t/>
            </a:r>
            <a:endParaRPr/>
          </a:p>
        </p:txBody>
      </p:sp>
      <p:sp>
        <p:nvSpPr>
          <p:cNvPr id="179" name="Google Shape;179;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5" name="Google Shape;185;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 name="Google Shape;186;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2" name="Google Shape;192;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3" marL="1371600" rtl="0" algn="l">
              <a:spcBef>
                <a:spcPts val="0"/>
              </a:spcBef>
              <a:spcAft>
                <a:spcPts val="0"/>
              </a:spcAft>
              <a:buClr>
                <a:schemeClr val="dk1"/>
              </a:buClr>
              <a:buFont typeface="Arial"/>
              <a:buNone/>
            </a:pPr>
            <a:r>
              <a:rPr lang="en-US"/>
              <a:t>Therapists can use all the individual coping strategies and self- care practices that we suggest to our clients/patients  (e.g. meditation, breathing practices, centering/grounding, being in nature, good eating/sleeping habits, etc). </a:t>
            </a:r>
            <a:endParaRPr sz="1600"/>
          </a:p>
          <a:p>
            <a:pPr indent="0" lvl="0" marL="0" rtl="0" algn="l">
              <a:spcBef>
                <a:spcPts val="0"/>
              </a:spcBef>
              <a:spcAft>
                <a:spcPts val="0"/>
              </a:spcAft>
              <a:buClr>
                <a:schemeClr val="dk1"/>
              </a:buClr>
              <a:buFont typeface="Arial"/>
              <a:buNone/>
            </a:pPr>
            <a:r>
              <a:rPr lang="en-US"/>
              <a:t>But don’t just isolate.  Understanding the CEE can be so distressing that therapists themselves may need a containing/supportive environment, to process and or hold the difficult emotions, help with transformation required in bearing all of this </a:t>
            </a:r>
            <a:endParaRPr/>
          </a:p>
          <a:p>
            <a:pPr indent="0" lvl="0" marL="0" rtl="0" algn="l">
              <a:spcBef>
                <a:spcPts val="0"/>
              </a:spcBef>
              <a:spcAft>
                <a:spcPts val="0"/>
              </a:spcAft>
              <a:buClr>
                <a:schemeClr val="dk1"/>
              </a:buClr>
              <a:buFont typeface="Arial"/>
              <a:buNone/>
            </a:pPr>
            <a:r>
              <a:t/>
            </a:r>
            <a:endParaRPr/>
          </a:p>
          <a:p>
            <a:pPr indent="0" lvl="0" marL="0" rtl="0" algn="l">
              <a:spcBef>
                <a:spcPts val="0"/>
              </a:spcBef>
              <a:spcAft>
                <a:spcPts val="0"/>
              </a:spcAft>
              <a:buNone/>
            </a:pPr>
            <a:r>
              <a:rPr lang="en-US"/>
              <a:t>MENTORSHIP: Unconscious dynamics may interfere with our engagement with the process, which a mentor/partner can help identify  This might be most effective when, beyond educating, it entails a stance of reflection, awareness of one’s own internal experiences, especially given that when discussing activating material, it becomes difficult to stay present. The mentor can be a role model for experiencing, tolerating, and reflecting upon the distressing aspects of the crisis. </a:t>
            </a:r>
            <a:endParaRPr/>
          </a:p>
          <a:p>
            <a:pPr indent="0" lvl="0" marL="0" rtl="0" algn="l">
              <a:spcBef>
                <a:spcPts val="0"/>
              </a:spcBef>
              <a:spcAft>
                <a:spcPts val="0"/>
              </a:spcAft>
              <a:buNone/>
            </a:pPr>
            <a:r>
              <a:t/>
            </a:r>
            <a:endParaRPr sz="1100"/>
          </a:p>
          <a:p>
            <a:pPr indent="0" lvl="0" marL="0" rtl="0" algn="l">
              <a:spcBef>
                <a:spcPts val="0"/>
              </a:spcBef>
              <a:spcAft>
                <a:spcPts val="0"/>
              </a:spcAft>
              <a:buNone/>
            </a:pPr>
            <a:r>
              <a:rPr lang="en-US" sz="1100"/>
              <a:t>MUTUAL SUPPORT (dyads and groups):</a:t>
            </a:r>
            <a:r>
              <a:rPr lang="en-US"/>
              <a:t>distinguished from mentoring, the mutual sharing could be like a climate café or some other version of a safe group in which to process feelings. Can utilize structured questions to elicit responses and encourage sharing. Example of Janet, who established a process/ supervision/ study group of therapists initially devoted to climate which has now also included difficult social issues generally </a:t>
            </a:r>
            <a:endParaRPr sz="900"/>
          </a:p>
          <a:p>
            <a:pPr indent="0" lvl="0" marL="0" rtl="0" algn="l">
              <a:spcBef>
                <a:spcPts val="0"/>
              </a:spcBef>
              <a:spcAft>
                <a:spcPts val="0"/>
              </a:spcAft>
              <a:buNone/>
            </a:pPr>
            <a:r>
              <a:rPr lang="en-US"/>
              <a:t>Active ways to build resiliency (based on the work of Hudgins, Davenport, Positive Psychology U Penn, Doppelt):</a:t>
            </a:r>
            <a:endParaRPr/>
          </a:p>
          <a:p>
            <a:pPr indent="0" lvl="0" marL="0" rtl="0" algn="l">
              <a:spcBef>
                <a:spcPts val="0"/>
              </a:spcBef>
              <a:spcAft>
                <a:spcPts val="0"/>
              </a:spcAft>
              <a:buNone/>
            </a:pPr>
            <a:r>
              <a:rPr lang="en-US"/>
              <a:t>Building attachment/connections with others: always helps in being able to bear the difficulty, not feel so alone.</a:t>
            </a:r>
            <a:endParaRPr/>
          </a:p>
          <a:p>
            <a:pPr indent="0" lvl="0" marL="0" rtl="0" algn="l">
              <a:spcBef>
                <a:spcPts val="0"/>
              </a:spcBef>
              <a:spcAft>
                <a:spcPts val="0"/>
              </a:spcAft>
              <a:buNone/>
            </a:pPr>
            <a:r>
              <a:t/>
            </a:r>
            <a:endParaRPr/>
          </a:p>
        </p:txBody>
      </p:sp>
      <p:sp>
        <p:nvSpPr>
          <p:cNvPr id="193" name="Google Shape;193;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 name="Google Shape;199;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5" name="Google Shape;205;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Fostering optimism, in terms of focusing on what you can control rather than ruminating on all that you cannot. Idea that crises are not insurmountable. (clinical example: patient who feels he cannot do anything about the enormity of the climate crisis, and that he can’t protect his daughter- we identified what he can do to help his daughter know she has emotional and practical resources, how he can teach her about coping)</a:t>
            </a:r>
            <a:endParaRPr/>
          </a:p>
          <a:p>
            <a:pPr indent="0" lvl="0" marL="0" rtl="0" algn="l">
              <a:spcBef>
                <a:spcPts val="0"/>
              </a:spcBef>
              <a:spcAft>
                <a:spcPts val="0"/>
              </a:spcAft>
              <a:buNone/>
            </a:pPr>
            <a:r>
              <a:rPr lang="en-US"/>
              <a:t>Recognize that change and impermanence are normal, part of life. We tend to find the familiar comfortable but mastering change helps us grow and can have potential to make you stronger.</a:t>
            </a:r>
            <a:endParaRPr/>
          </a:p>
          <a:p>
            <a:pPr indent="0" lvl="0" marL="0" rtl="0" algn="l">
              <a:spcBef>
                <a:spcPts val="0"/>
              </a:spcBef>
              <a:spcAft>
                <a:spcPts val="0"/>
              </a:spcAft>
              <a:buNone/>
            </a:pPr>
            <a:r>
              <a:t/>
            </a:r>
            <a:endParaRPr/>
          </a:p>
        </p:txBody>
      </p:sp>
      <p:sp>
        <p:nvSpPr>
          <p:cNvPr id="206" name="Google Shape;206;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3" name="Google Shape;93;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When we think of clinical encounters, we tend to immediately picture a dyad, the patient and the therapist. But of course, as treatment progresses,  many other variables start to  make their presence known </a:t>
            </a:r>
            <a:endParaRPr>
              <a:solidFill>
                <a:srgbClr val="4A86E8"/>
              </a:solidFill>
            </a:endParaRPr>
          </a:p>
        </p:txBody>
      </p:sp>
      <p:sp>
        <p:nvSpPr>
          <p:cNvPr id="94" name="Google Shape;94;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2" name="Google Shape;212;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lang="en-US"/>
              <a:t>Think of useful actions to take: set small goals that can actually be accomplished, which will help build confidence and the belief of possibility. Break larger goals into smaller steps.</a:t>
            </a:r>
            <a:endParaRPr/>
          </a:p>
          <a:p>
            <a:pPr indent="0" lvl="0" marL="0" rtl="0" algn="l">
              <a:spcBef>
                <a:spcPts val="0"/>
              </a:spcBef>
              <a:spcAft>
                <a:spcPts val="0"/>
              </a:spcAft>
              <a:buNone/>
            </a:pPr>
            <a:r>
              <a:rPr lang="en-US"/>
              <a:t>Build specific coping strategies that bring on parasympathetic calming or reduce hyperarousal/stress response: limit news exposure (quantity and quality), idea of “being here and now”- practice mindfulness; meditate; tune in to your senses. Other coping strategies: self-care practices (healthy eating, sleep, exercise), calming practices (meditation, deep breathing to calm the nervous system, going out in nature, sense-specific pleasures-e.g. nice food, smells, textures, etc)</a:t>
            </a:r>
            <a:endParaRPr/>
          </a:p>
          <a:p>
            <a:pPr indent="0" lvl="0" marL="0" rtl="0" algn="l">
              <a:spcBef>
                <a:spcPts val="0"/>
              </a:spcBef>
              <a:spcAft>
                <a:spcPts val="0"/>
              </a:spcAft>
              <a:buNone/>
            </a:pPr>
            <a:r>
              <a:t/>
            </a:r>
            <a:endParaRPr/>
          </a:p>
        </p:txBody>
      </p:sp>
      <p:sp>
        <p:nvSpPr>
          <p:cNvPr id="213" name="Google Shape;213;p2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9" name="Google Shape;219;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Nurture a positive sense of self around capacity to cope: Focus on previous experiences of successfully getting through difficulty, whether on a collective scale (pulling together during WWII) or individual scale (recovery from a severe illness, etc). Remind yourself of who and what you find supportive of such abilities.</a:t>
            </a:r>
            <a:endParaRPr/>
          </a:p>
          <a:p>
            <a:pPr indent="0" lvl="0" marL="0" marR="0" rtl="0" algn="l">
              <a:lnSpc>
                <a:spcPct val="100000"/>
              </a:lnSpc>
              <a:spcBef>
                <a:spcPts val="0"/>
              </a:spcBef>
              <a:spcAft>
                <a:spcPts val="0"/>
              </a:spcAft>
              <a:buClr>
                <a:schemeClr val="dk1"/>
              </a:buClr>
              <a:buSzPts val="1200"/>
              <a:buFont typeface="Calibri"/>
              <a:buNone/>
            </a:pPr>
            <a:r>
              <a:rPr lang="en-US"/>
              <a:t>try new ways to approach problems, recognize what you have already done to cope</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rtl="0" algn="l">
              <a:spcBef>
                <a:spcPts val="0"/>
              </a:spcBef>
              <a:spcAft>
                <a:spcPts val="0"/>
              </a:spcAft>
              <a:buNone/>
            </a:pPr>
            <a:r>
              <a:t/>
            </a:r>
            <a:endParaRPr/>
          </a:p>
        </p:txBody>
      </p:sp>
      <p:sp>
        <p:nvSpPr>
          <p:cNvPr id="220" name="Google Shape;220;p2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6" name="Google Shape;226;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Idea that overcoming adversity doesn’t just mean returning to pre-trauma state, but can actually lead to a higher level of growth or transformation. “Post-traumatic growth.”</a:t>
            </a:r>
            <a:endParaRPr/>
          </a:p>
          <a:p>
            <a:pPr indent="0" lvl="0" marL="0" rtl="0" algn="l">
              <a:spcBef>
                <a:spcPts val="0"/>
              </a:spcBef>
              <a:spcAft>
                <a:spcPts val="0"/>
              </a:spcAft>
              <a:buNone/>
            </a:pPr>
            <a:r>
              <a:rPr lang="en-US"/>
              <a:t>Struggle or suffering has often been viewed as a way to grow. Doppelt says it is not the trauma or suffering itself that leads a person to experience post-traumatic growth but “the struggle to make sense of the adversities and adjust their assumptions and beliefs about the world and themselves to the new realities that leads to growth.” (p. 73 in my E-book )</a:t>
            </a:r>
            <a:endParaRPr/>
          </a:p>
          <a:p>
            <a:pPr indent="0" lvl="0" marL="0" rtl="0" algn="l">
              <a:spcBef>
                <a:spcPts val="0"/>
              </a:spcBef>
              <a:spcAft>
                <a:spcPts val="0"/>
              </a:spcAft>
              <a:buNone/>
            </a:pPr>
            <a:r>
              <a:t/>
            </a:r>
            <a:endParaRPr/>
          </a:p>
          <a:p>
            <a:pPr indent="0" lvl="2" marL="914400" rtl="0" algn="l">
              <a:spcBef>
                <a:spcPts val="0"/>
              </a:spcBef>
              <a:spcAft>
                <a:spcPts val="0"/>
              </a:spcAft>
              <a:buNone/>
            </a:pPr>
            <a:r>
              <a:rPr lang="en-US"/>
              <a:t> “Presencing”: staying connected and aware of the difficult feelings, which might involve feelings of loss, sadness, guilt, anger, grief, frustration. Sometimes focusing in on the bodily sensations can help the feelings be recognized. Steps involved: Ground and stabilize yourself through calming the nervous system, Remember your skills, strengths and resources, observe your reactions with self-compassion.		</a:t>
            </a:r>
            <a:endParaRPr sz="1800"/>
          </a:p>
          <a:p>
            <a:pPr indent="0" lvl="2" marL="914400" rtl="0" algn="l">
              <a:spcBef>
                <a:spcPts val="0"/>
              </a:spcBef>
              <a:spcAft>
                <a:spcPts val="0"/>
              </a:spcAft>
              <a:buNone/>
            </a:pPr>
            <a:r>
              <a:rPr lang="en-US"/>
              <a:t>“Purposing”: Ways to find new meaning, direction, capacity for action. Steps involved: Watch for new meaning and insight from climate-related difficulties, tap into the core values that can guide you through adversity, harvest hope through actions that increase individual, community and ecological wellbeing.</a:t>
            </a:r>
            <a:endParaRPr sz="180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27" name="Google Shape;227;p2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3" name="Google Shape;233;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Which are better?</a:t>
            </a:r>
            <a:endParaRPr/>
          </a:p>
          <a:p>
            <a:pPr indent="0" lvl="0" marL="0" rtl="0" algn="l">
              <a:spcBef>
                <a:spcPts val="0"/>
              </a:spcBef>
              <a:spcAft>
                <a:spcPts val="0"/>
              </a:spcAft>
              <a:buNone/>
            </a:pPr>
            <a:r>
              <a:rPr lang="en-US"/>
              <a:t>What techniques best?</a:t>
            </a:r>
            <a:endParaRPr/>
          </a:p>
          <a:p>
            <a:pPr indent="0" lvl="0" marL="0" rtl="0" algn="l">
              <a:spcBef>
                <a:spcPts val="0"/>
              </a:spcBef>
              <a:spcAft>
                <a:spcPts val="0"/>
              </a:spcAft>
              <a:buNone/>
            </a:pPr>
            <a:r>
              <a:t/>
            </a:r>
            <a:endParaRPr/>
          </a:p>
        </p:txBody>
      </p:sp>
      <p:sp>
        <p:nvSpPr>
          <p:cNvPr id="234" name="Google Shape;234;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0" name="Google Shape;240;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Working with climate change and the presence of the hyperobject demands, invites creativity and an invitation to  incorporate new ways of responding in the moment</a:t>
            </a:r>
            <a:endParaRPr/>
          </a:p>
        </p:txBody>
      </p:sp>
      <p:sp>
        <p:nvSpPr>
          <p:cNvPr id="241" name="Google Shape;241;p2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7" name="Google Shape;247;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See chapter on adaptation to climate change in Psychepedia for more information</a:t>
            </a:r>
            <a:endParaRPr/>
          </a:p>
        </p:txBody>
      </p:sp>
      <p:sp>
        <p:nvSpPr>
          <p:cNvPr id="248" name="Google Shape;248;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4" name="Google Shape;254;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These cases will illustrate some of the clinical scenarios that the clinician will encounter, and we will illustrate both different ways in which the therapist might conceptualize and respond in the treatment. We also explore the inevitable emotional reactions, often of discomfort and distress that the therapist will encounter within themselves</a:t>
            </a:r>
            <a:endParaRPr/>
          </a:p>
        </p:txBody>
      </p:sp>
      <p:sp>
        <p:nvSpPr>
          <p:cNvPr id="255" name="Google Shape;255;p2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Google Shape;100;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The Hyperobject (Climate Change) is the newcomer, though has been with us for some time.  </a:t>
            </a:r>
            <a:endParaRPr/>
          </a:p>
        </p:txBody>
      </p:sp>
      <p:sp>
        <p:nvSpPr>
          <p:cNvPr id="101" name="Google Shape;101;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rPr lang="en-US"/>
              <a:t>With the hyperobject, the therapeutic room/space/container is crowded (therapist, patient, hyperobject, and intersubjective space between them all).</a:t>
            </a:r>
            <a:endParaRPr/>
          </a:p>
          <a:p>
            <a:pPr indent="0" lvl="0" marL="0" rtl="0" algn="l">
              <a:spcBef>
                <a:spcPts val="0"/>
              </a:spcBef>
              <a:spcAft>
                <a:spcPts val="0"/>
              </a:spcAft>
              <a:buClr>
                <a:schemeClr val="dk1"/>
              </a:buClr>
              <a:buFont typeface="Arial"/>
              <a:buNone/>
            </a:pPr>
            <a:r>
              <a:t/>
            </a:r>
            <a:endParaRPr/>
          </a:p>
          <a:p>
            <a:pPr indent="0" lvl="0" marL="0" rtl="0" algn="l">
              <a:spcBef>
                <a:spcPts val="0"/>
              </a:spcBef>
              <a:spcAft>
                <a:spcPts val="0"/>
              </a:spcAft>
              <a:buNone/>
            </a:pPr>
            <a:r>
              <a:t/>
            </a:r>
            <a:endParaRPr/>
          </a:p>
        </p:txBody>
      </p:sp>
      <p:sp>
        <p:nvSpPr>
          <p:cNvPr id="107" name="Google Shape;107;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CEE as hyperobject means the crisis is impossible for us to fully know and understand, leading to pervasive uncertainty.  Overwhelming, pervasive uncertainty of CEE renders this a monstrous human dilemma.  Neuropsychoanalyst Mark Solms wrote that “uncertainty is the </a:t>
            </a:r>
            <a:r>
              <a:rPr lang="en-US"/>
              <a:t>mortal enemy of self-organizing systems.”  Solms, M. (2020). New project for a scientific psychology: General scheme, Neuropsychoanalysis, DOI: 10.1080/15294145.2020.1833361.</a:t>
            </a:r>
            <a:endParaRPr/>
          </a:p>
        </p:txBody>
      </p:sp>
      <p:sp>
        <p:nvSpPr>
          <p:cNvPr id="113" name="Google Shape;11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9" name="Google Shape;119;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 both patient and therapist confront this same disorienting stress</a:t>
            </a:r>
            <a:endParaRPr/>
          </a:p>
          <a:p>
            <a:pPr indent="0" lvl="0" marL="0" rtl="0" algn="l">
              <a:spcBef>
                <a:spcPts val="0"/>
              </a:spcBef>
              <a:spcAft>
                <a:spcPts val="0"/>
              </a:spcAft>
              <a:buNone/>
            </a:pPr>
            <a:r>
              <a:rPr b="1" lang="en-US"/>
              <a:t>-</a:t>
            </a:r>
            <a:r>
              <a:rPr lang="en-US"/>
              <a:t> part of working with climate change involves the therapist’s own work</a:t>
            </a:r>
            <a:endParaRPr/>
          </a:p>
          <a:p>
            <a:pPr indent="0" lvl="0" marL="0" rtl="0" algn="l">
              <a:spcBef>
                <a:spcPts val="0"/>
              </a:spcBef>
              <a:spcAft>
                <a:spcPts val="0"/>
              </a:spcAft>
              <a:buNone/>
            </a:pPr>
            <a:r>
              <a:rPr lang="en-US"/>
              <a:t>- part of what sets climate-informed mental health interventions apart is consideration of the collective level even in individual treatment </a:t>
            </a:r>
            <a:r>
              <a:rPr b="1" i="1" lang="en-US"/>
              <a:t>which is both relevant to collusion (shame/grief at being part of the cause) and solution (belonging to a community that accepts shame/grief  as valid feelings from which movement towards reparative action can take place)</a:t>
            </a:r>
            <a:endParaRPr/>
          </a:p>
          <a:p>
            <a:pPr indent="0" lvl="0" marL="0" rtl="0" algn="l">
              <a:spcBef>
                <a:spcPts val="0"/>
              </a:spcBef>
              <a:spcAft>
                <a:spcPts val="0"/>
              </a:spcAft>
              <a:buNone/>
            </a:pPr>
            <a:r>
              <a:t/>
            </a:r>
            <a:endParaRPr/>
          </a:p>
        </p:txBody>
      </p:sp>
      <p:sp>
        <p:nvSpPr>
          <p:cNvPr id="120" name="Google Shape;120;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6" name="Google Shape;126;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This will include an</a:t>
            </a:r>
            <a:r>
              <a:rPr i="1" lang="en-US"/>
              <a:t> </a:t>
            </a:r>
            <a:r>
              <a:rPr lang="en-US"/>
              <a:t>openness to apocalyptic content and related feelings, knowing they can simultaneously have psychological and material underpinnings. It is important to not just view a client/patient’s distress as being only about the specific individual and their internal experience, their history, or pathological processes. This becomes a both/and rather than either/or approach, with the material world and psychological world enfolded.</a:t>
            </a:r>
            <a:endParaRPr/>
          </a:p>
          <a:p>
            <a:pPr indent="0" lvl="0" marL="0" rtl="0" algn="l">
              <a:spcBef>
                <a:spcPts val="0"/>
              </a:spcBef>
              <a:spcAft>
                <a:spcPts val="0"/>
              </a:spcAft>
              <a:buNone/>
            </a:pPr>
            <a:r>
              <a:t/>
            </a:r>
            <a:endParaRPr/>
          </a:p>
        </p:txBody>
      </p:sp>
      <p:sp>
        <p:nvSpPr>
          <p:cNvPr id="127" name="Google Shape;127;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vulnerable populations, including the poor, marginalized communities and communities of color are disproportionately affected by the current and future impacts of climate change and environmental harms. This means additional mental health stresses and often fewer sources of assistance. Particular effort and attention should be given regarding emotional resilience strategies in these communities </a:t>
            </a:r>
            <a:endParaRPr/>
          </a:p>
        </p:txBody>
      </p:sp>
      <p:sp>
        <p:nvSpPr>
          <p:cNvPr id="134" name="Google Shape;134;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0" name="Google Shape;140;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Other ways such as climate activism, involvement in nature</a:t>
            </a:r>
            <a:endParaRPr/>
          </a:p>
        </p:txBody>
      </p:sp>
      <p:sp>
        <p:nvSpPr>
          <p:cNvPr id="141" name="Google Shape;141;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3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3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3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3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3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3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3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32"/>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3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3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3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3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3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36"/>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3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3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3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lang="en-US"/>
              <a:t>The Winds of Change – Treating Climate Distress</a:t>
            </a:r>
            <a:endParaRPr/>
          </a:p>
        </p:txBody>
      </p:sp>
      <p:sp>
        <p:nvSpPr>
          <p:cNvPr id="90" name="Google Shape;90;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a:p>
            <a:pPr indent="0" lvl="0" marL="0" rtl="0" algn="ctr">
              <a:lnSpc>
                <a:spcPct val="90000"/>
              </a:lnSpc>
              <a:spcBef>
                <a:spcPts val="1000"/>
              </a:spcBef>
              <a:spcAft>
                <a:spcPts val="0"/>
              </a:spcAft>
              <a:buClr>
                <a:schemeClr val="dk1"/>
              </a:buClr>
              <a:buSzPts val="2400"/>
              <a:buNone/>
            </a:pPr>
            <a:r>
              <a:rPr lang="en-US"/>
              <a:t>Rethinking Relationships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General Framework</a:t>
            </a:r>
            <a:endParaRPr/>
          </a:p>
        </p:txBody>
      </p:sp>
      <p:sp>
        <p:nvSpPr>
          <p:cNvPr id="150" name="Google Shape;150;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b="1" lang="en-US"/>
              <a:t>Appreciating uncertainty, complexity, and paradox</a:t>
            </a:r>
            <a:r>
              <a:rPr lang="en-US"/>
              <a:t>: this includes moving away from binaries in thinking and awareness of systemic rather than linear causality.</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b="1" lang="en-US"/>
              <a:t>Accepting that there are limitations in our ability to “save” our patients and “save” the planet, while </a:t>
            </a:r>
            <a:r>
              <a:rPr b="1" lang="en-US">
                <a:solidFill>
                  <a:srgbClr val="FF0000"/>
                </a:solidFill>
              </a:rPr>
              <a:t> </a:t>
            </a:r>
            <a:r>
              <a:rPr b="1" lang="en-US">
                <a:solidFill>
                  <a:srgbClr val="0000FF"/>
                </a:solidFill>
              </a:rPr>
              <a:t>understanding that we are not in this alone.</a:t>
            </a:r>
            <a:endParaRPr>
              <a:solidFill>
                <a:srgbClr val="0000FF"/>
              </a:solidFill>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General Framework</a:t>
            </a:r>
            <a:endParaRPr/>
          </a:p>
        </p:txBody>
      </p:sp>
      <p:sp>
        <p:nvSpPr>
          <p:cNvPr id="156" name="Google Shape;156;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b="1" lang="en-US"/>
              <a:t>Understanding that clinicians bring own stories to the material: </a:t>
            </a:r>
            <a:r>
              <a:rPr lang="en-US"/>
              <a:t>this may at times include some self-disclosure, depending on the clinician’s theoretical and personal ways of working. This may also include aspects of countertransference that can be useful or inhibitory.</a:t>
            </a:r>
            <a:endParaRPr/>
          </a:p>
          <a:p>
            <a:pPr indent="-228600" lvl="0" marL="228600" rtl="0" algn="l">
              <a:lnSpc>
                <a:spcPct val="90000"/>
              </a:lnSpc>
              <a:spcBef>
                <a:spcPts val="1000"/>
              </a:spcBef>
              <a:spcAft>
                <a:spcPts val="0"/>
              </a:spcAft>
              <a:buClr>
                <a:schemeClr val="dk1"/>
              </a:buClr>
              <a:buSzPts val="2800"/>
              <a:buChar char="•"/>
            </a:pPr>
            <a:r>
              <a:rPr b="1" lang="en-US"/>
              <a:t>Understanding our embeddedness in the more than human and that this can be part of the therapeutic work. </a:t>
            </a:r>
            <a:r>
              <a:rPr lang="en-US"/>
              <a:t>The clinician may find ways to bring this awareness into the clinical realm.</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General Framework</a:t>
            </a:r>
            <a:endParaRPr/>
          </a:p>
        </p:txBody>
      </p:sp>
      <p:sp>
        <p:nvSpPr>
          <p:cNvPr id="162" name="Google Shape;162;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b="1" lang="en-US"/>
              <a:t>Awareness that the existential nature of climate disruption</a:t>
            </a:r>
            <a:r>
              <a:rPr lang="en-US"/>
              <a:t> may lead clients to question large aspects of their lives and systems they rely upon, which may in turn lead them to consider various alternatives of lifestyle, ways of understanding and approaches to managing and bearing what they are facing. Therapists need to remain open to supporting and exploring the meaning of these choices</a:t>
            </a:r>
            <a:r>
              <a:rPr i="1" lang="en-US"/>
              <a:t>.</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 THERAPIST’S REACTIONS</a:t>
            </a:r>
            <a:endParaRPr/>
          </a:p>
        </p:txBody>
      </p:sp>
      <p:sp>
        <p:nvSpPr>
          <p:cNvPr id="169" name="Google Shape;169;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Put your oxygen mask on first and keep it on!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 THERAPIST’S REACTION</a:t>
            </a:r>
            <a:endParaRPr/>
          </a:p>
        </p:txBody>
      </p:sp>
      <p:sp>
        <p:nvSpPr>
          <p:cNvPr id="175" name="Google Shape;175;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1" marL="685800" rtl="0" algn="l">
              <a:lnSpc>
                <a:spcPct val="90000"/>
              </a:lnSpc>
              <a:spcBef>
                <a:spcPts val="0"/>
              </a:spcBef>
              <a:spcAft>
                <a:spcPts val="0"/>
              </a:spcAft>
              <a:buClr>
                <a:schemeClr val="dk1"/>
              </a:buClr>
              <a:buSzPts val="2400"/>
              <a:buChar char="•"/>
            </a:pPr>
            <a:r>
              <a:rPr b="1" lang="en-US"/>
              <a:t>Emotional responses of the therapist may include</a:t>
            </a:r>
            <a:r>
              <a:rPr lang="en-US"/>
              <a:t> a range of specific emotions and can vary in intensity, can co-occur with other emotions. Emotional reactions can include:</a:t>
            </a:r>
            <a:endParaRPr sz="2000"/>
          </a:p>
          <a:p>
            <a:pPr indent="-228600" lvl="2" marL="1143000" rtl="0" algn="l">
              <a:lnSpc>
                <a:spcPct val="90000"/>
              </a:lnSpc>
              <a:spcBef>
                <a:spcPts val="500"/>
              </a:spcBef>
              <a:spcAft>
                <a:spcPts val="0"/>
              </a:spcAft>
              <a:buClr>
                <a:schemeClr val="dk1"/>
              </a:buClr>
              <a:buSzPts val="2000"/>
              <a:buChar char="•"/>
            </a:pPr>
            <a:r>
              <a:rPr lang="en-US"/>
              <a:t>Frustration/anger/rage</a:t>
            </a:r>
            <a:endParaRPr sz="1800"/>
          </a:p>
          <a:p>
            <a:pPr indent="-228600" lvl="2" marL="1143000" rtl="0" algn="l">
              <a:lnSpc>
                <a:spcPct val="90000"/>
              </a:lnSpc>
              <a:spcBef>
                <a:spcPts val="500"/>
              </a:spcBef>
              <a:spcAft>
                <a:spcPts val="0"/>
              </a:spcAft>
              <a:buClr>
                <a:schemeClr val="dk1"/>
              </a:buClr>
              <a:buSzPts val="2000"/>
              <a:buChar char="•"/>
            </a:pPr>
            <a:r>
              <a:rPr lang="en-US"/>
              <a:t>Sadness/grief/despair/hopelessness</a:t>
            </a:r>
            <a:endParaRPr sz="1800"/>
          </a:p>
          <a:p>
            <a:pPr indent="-228600" lvl="2" marL="1143000" rtl="0" algn="l">
              <a:lnSpc>
                <a:spcPct val="90000"/>
              </a:lnSpc>
              <a:spcBef>
                <a:spcPts val="500"/>
              </a:spcBef>
              <a:spcAft>
                <a:spcPts val="0"/>
              </a:spcAft>
              <a:buClr>
                <a:schemeClr val="dk1"/>
              </a:buClr>
              <a:buSzPts val="2000"/>
              <a:buChar char="•"/>
            </a:pPr>
            <a:r>
              <a:rPr lang="en-US"/>
              <a:t>Guilt/shame</a:t>
            </a:r>
            <a:endParaRPr sz="1800"/>
          </a:p>
          <a:p>
            <a:pPr indent="-228600" lvl="2" marL="1143000" rtl="0" algn="l">
              <a:lnSpc>
                <a:spcPct val="90000"/>
              </a:lnSpc>
              <a:spcBef>
                <a:spcPts val="500"/>
              </a:spcBef>
              <a:spcAft>
                <a:spcPts val="0"/>
              </a:spcAft>
              <a:buClr>
                <a:schemeClr val="dk1"/>
              </a:buClr>
              <a:buSzPts val="2000"/>
              <a:buChar char="•"/>
            </a:pPr>
            <a:r>
              <a:rPr lang="en-US"/>
              <a:t>Fear/anxiety/terror</a:t>
            </a:r>
            <a:endParaRPr sz="1800"/>
          </a:p>
          <a:p>
            <a:pPr indent="-228600" lvl="2" marL="1143000" rtl="0" algn="l">
              <a:lnSpc>
                <a:spcPct val="90000"/>
              </a:lnSpc>
              <a:spcBef>
                <a:spcPts val="500"/>
              </a:spcBef>
              <a:spcAft>
                <a:spcPts val="0"/>
              </a:spcAft>
              <a:buClr>
                <a:schemeClr val="dk1"/>
              </a:buClr>
              <a:buSzPts val="2000"/>
              <a:buChar char="•"/>
            </a:pPr>
            <a:r>
              <a:rPr lang="en-US"/>
              <a:t>Feeling overwhelmed/helplessness</a:t>
            </a:r>
            <a:endParaRPr/>
          </a:p>
          <a:p>
            <a:pPr indent="-215900" lvl="2" marL="1143000" rtl="0" algn="l">
              <a:lnSpc>
                <a:spcPct val="90000"/>
              </a:lnSpc>
              <a:spcBef>
                <a:spcPts val="500"/>
              </a:spcBef>
              <a:spcAft>
                <a:spcPts val="0"/>
              </a:spcAft>
              <a:buSzPts val="1800"/>
              <a:buChar char="•"/>
            </a:pPr>
            <a:r>
              <a:rPr lang="en-US">
                <a:highlight>
                  <a:srgbClr val="FFFF00"/>
                </a:highlight>
              </a:rPr>
              <a:t>Uncertainty or confusion (aporetic emotions) (Jurist)</a:t>
            </a:r>
            <a:endParaRPr>
              <a:highlight>
                <a:srgbClr val="FFFF00"/>
              </a:highlight>
            </a:endParaRPr>
          </a:p>
          <a:p>
            <a:pPr indent="-50800" lvl="0" marL="228600" rtl="0" algn="l">
              <a:lnSpc>
                <a:spcPct val="90000"/>
              </a:lnSpc>
              <a:spcBef>
                <a:spcPts val="1000"/>
              </a:spcBef>
              <a:spcAft>
                <a:spcPts val="0"/>
              </a:spcAft>
              <a:buClr>
                <a:schemeClr val="dk1"/>
              </a:buClr>
              <a:buSzPts val="2800"/>
              <a:buNone/>
            </a:pPr>
            <a:r>
              <a:t/>
            </a:r>
            <a:endParaRPr>
              <a:highlight>
                <a:srgbClr val="FFFF00"/>
              </a:highlight>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 THERAPIST’S REACTION</a:t>
            </a:r>
            <a:endParaRPr/>
          </a:p>
        </p:txBody>
      </p:sp>
      <p:sp>
        <p:nvSpPr>
          <p:cNvPr id="182" name="Google Shape;182;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76200" lvl="1" marL="685800" rtl="0" algn="l">
              <a:lnSpc>
                <a:spcPct val="90000"/>
              </a:lnSpc>
              <a:spcBef>
                <a:spcPts val="0"/>
              </a:spcBef>
              <a:spcAft>
                <a:spcPts val="0"/>
              </a:spcAft>
              <a:buClr>
                <a:schemeClr val="dk1"/>
              </a:buClr>
              <a:buSzPts val="2400"/>
              <a:buNone/>
            </a:pPr>
            <a:r>
              <a:t/>
            </a:r>
            <a:endParaRPr b="1"/>
          </a:p>
          <a:p>
            <a:pPr indent="-76200" lvl="1" marL="685800" rtl="0" algn="l">
              <a:lnSpc>
                <a:spcPct val="90000"/>
              </a:lnSpc>
              <a:spcBef>
                <a:spcPts val="500"/>
              </a:spcBef>
              <a:spcAft>
                <a:spcPts val="0"/>
              </a:spcAft>
              <a:buClr>
                <a:schemeClr val="dk1"/>
              </a:buClr>
              <a:buSzPts val="2400"/>
              <a:buNone/>
            </a:pPr>
            <a:r>
              <a:t/>
            </a:r>
            <a:endParaRPr b="1"/>
          </a:p>
          <a:p>
            <a:pPr indent="-76200" lvl="1" marL="685800" rtl="0" algn="l">
              <a:lnSpc>
                <a:spcPct val="90000"/>
              </a:lnSpc>
              <a:spcBef>
                <a:spcPts val="500"/>
              </a:spcBef>
              <a:spcAft>
                <a:spcPts val="0"/>
              </a:spcAft>
              <a:buClr>
                <a:schemeClr val="dk1"/>
              </a:buClr>
              <a:buSzPts val="2400"/>
              <a:buNone/>
            </a:pPr>
            <a:r>
              <a:t/>
            </a:r>
            <a:endParaRPr b="1"/>
          </a:p>
          <a:p>
            <a:pPr indent="-228600" lvl="1" marL="685800" rtl="0" algn="l">
              <a:lnSpc>
                <a:spcPct val="90000"/>
              </a:lnSpc>
              <a:spcBef>
                <a:spcPts val="500"/>
              </a:spcBef>
              <a:spcAft>
                <a:spcPts val="0"/>
              </a:spcAft>
              <a:buClr>
                <a:schemeClr val="dk1"/>
              </a:buClr>
              <a:buSzPts val="2400"/>
              <a:buChar char="•"/>
            </a:pPr>
            <a:r>
              <a:rPr b="1" lang="en-US"/>
              <a:t>Defenses against feeling overwhelmed/fully knowing</a:t>
            </a:r>
            <a:r>
              <a:rPr lang="en-US"/>
              <a:t>: defenses may be necessary for the therapist to minimize emotional destabilization but can be overused or become rigidified. </a:t>
            </a:r>
            <a:endParaRPr sz="2000"/>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6"/>
          <p:cNvSpPr txBox="1"/>
          <p:nvPr>
            <p:ph type="title"/>
          </p:nvPr>
        </p:nvSpPr>
        <p:spPr>
          <a:xfrm>
            <a:off x="838200" y="0"/>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 Therapist with the Patient</a:t>
            </a:r>
            <a:endParaRPr/>
          </a:p>
        </p:txBody>
      </p:sp>
      <p:sp>
        <p:nvSpPr>
          <p:cNvPr id="189" name="Google Shape;189;p16"/>
          <p:cNvSpPr txBox="1"/>
          <p:nvPr>
            <p:ph idx="1" type="body"/>
          </p:nvPr>
        </p:nvSpPr>
        <p:spPr>
          <a:xfrm>
            <a:off x="362225" y="1253400"/>
            <a:ext cx="10991700" cy="5435700"/>
          </a:xfrm>
          <a:prstGeom prst="rect">
            <a:avLst/>
          </a:prstGeom>
          <a:noFill/>
          <a:ln>
            <a:noFill/>
          </a:ln>
        </p:spPr>
        <p:txBody>
          <a:bodyPr anchorCtr="0" anchor="t" bIns="45700" lIns="91425" spcFirstLastPara="1" rIns="91425" wrap="square" tIns="45700">
            <a:normAutofit/>
          </a:bodyPr>
          <a:lstStyle/>
          <a:p>
            <a:pPr indent="0" lvl="0" marL="228600" rtl="0" algn="l">
              <a:lnSpc>
                <a:spcPct val="115000"/>
              </a:lnSpc>
              <a:spcBef>
                <a:spcPts val="0"/>
              </a:spcBef>
              <a:spcAft>
                <a:spcPts val="0"/>
              </a:spcAft>
              <a:buNone/>
            </a:pPr>
            <a:r>
              <a:t/>
            </a:r>
            <a:endParaRPr>
              <a:solidFill>
                <a:srgbClr val="0000FF"/>
              </a:solidFill>
            </a:endParaRPr>
          </a:p>
          <a:p>
            <a:pPr indent="-292100" lvl="0" marL="228600" rtl="0" algn="l">
              <a:lnSpc>
                <a:spcPct val="115000"/>
              </a:lnSpc>
              <a:spcBef>
                <a:spcPts val="0"/>
              </a:spcBef>
              <a:spcAft>
                <a:spcPts val="0"/>
              </a:spcAft>
              <a:buSzPts val="2800"/>
              <a:buChar char="•"/>
            </a:pPr>
            <a:r>
              <a:rPr b="1" lang="en-US">
                <a:solidFill>
                  <a:srgbClr val="0000FF"/>
                </a:solidFill>
              </a:rPr>
              <a:t>‌In the room</a:t>
            </a:r>
            <a:r>
              <a:rPr lang="en-US">
                <a:solidFill>
                  <a:srgbClr val="0000FF"/>
                </a:solidFill>
              </a:rPr>
              <a:t>, as participant -observer, the therapist does ongoing work allowing oneself to ‌be‌ ‌in‌ ‌touch‌ ‌with‌ ‌the patient’s‌ ‌distress‌ ‌without‌ ‌being‌ ‌overwhelmed‌ ‌and‌ ‌flooded.</a:t>
            </a:r>
            <a:endParaRPr>
              <a:solidFill>
                <a:srgbClr val="0000FF"/>
              </a:solidFill>
            </a:endParaRPr>
          </a:p>
          <a:p>
            <a:pPr indent="-292100" lvl="0" marL="228600" rtl="0" algn="l">
              <a:lnSpc>
                <a:spcPct val="115000"/>
              </a:lnSpc>
              <a:spcBef>
                <a:spcPts val="0"/>
              </a:spcBef>
              <a:spcAft>
                <a:spcPts val="0"/>
              </a:spcAft>
              <a:buClr>
                <a:srgbClr val="0000FF"/>
              </a:buClr>
              <a:buSzPts val="2800"/>
              <a:buChar char="•"/>
            </a:pPr>
            <a:r>
              <a:rPr b="1" lang="en-US">
                <a:solidFill>
                  <a:srgbClr val="0000FF"/>
                </a:solidFill>
              </a:rPr>
              <a:t>In the room</a:t>
            </a:r>
            <a:r>
              <a:rPr lang="en-US">
                <a:solidFill>
                  <a:srgbClr val="0000FF"/>
                </a:solidFill>
              </a:rPr>
              <a:t>, ‌ ‌the therapist works to‌ ‌catch‌ ‌oneself‌ ‌whenever one tends to ‌drift ‌away‌ ‌from‌ ‌difficult material‌, and instead maintain engagement, just  ‌as‌  ‌must‌ ‌be‌ ‌done‌ ‌in‌ ‌trauma‌ ‌therapy.‌</a:t>
            </a:r>
            <a:endParaRPr>
              <a:solidFill>
                <a:srgbClr val="0000FF"/>
              </a:solidFill>
            </a:endParaRPr>
          </a:p>
          <a:p>
            <a:pPr indent="0" lvl="0" marL="228600" rtl="0" algn="l">
              <a:lnSpc>
                <a:spcPct val="115000"/>
              </a:lnSpc>
              <a:spcBef>
                <a:spcPts val="0"/>
              </a:spcBef>
              <a:spcAft>
                <a:spcPts val="0"/>
              </a:spcAft>
              <a:buNone/>
            </a:pPr>
            <a:r>
              <a:t/>
            </a:r>
            <a:endParaRPr>
              <a:solidFill>
                <a:srgbClr val="0000FF"/>
              </a:solidFill>
            </a:endParaRPr>
          </a:p>
          <a:p>
            <a:pPr indent="0" lvl="0" marL="0" rtl="0" algn="l">
              <a:lnSpc>
                <a:spcPct val="90000"/>
              </a:lnSpc>
              <a:spcBef>
                <a:spcPts val="1000"/>
              </a:spcBef>
              <a:spcAft>
                <a:spcPts val="0"/>
              </a:spcAft>
              <a:buClr>
                <a:schemeClr val="dk1"/>
              </a:buClr>
              <a:buSzPts val="2400"/>
              <a:buNone/>
            </a:pPr>
            <a:r>
              <a:rPr lang="en-US" sz="2400"/>
              <a:t>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Approaching the work – the therapist’s own reaction</a:t>
            </a:r>
            <a:endParaRPr/>
          </a:p>
        </p:txBody>
      </p:sp>
      <p:sp>
        <p:nvSpPr>
          <p:cNvPr id="196" name="Google Shape;196;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20000"/>
          </a:bodyPr>
          <a:lstStyle/>
          <a:p>
            <a:pPr indent="-228600" lvl="0" marL="228600" rtl="0" algn="l">
              <a:spcBef>
                <a:spcPts val="0"/>
              </a:spcBef>
              <a:spcAft>
                <a:spcPts val="0"/>
              </a:spcAft>
              <a:buSzPts val="2800"/>
              <a:buChar char="•"/>
            </a:pPr>
            <a:r>
              <a:rPr b="1" lang="en-US"/>
              <a:t>Ways to support therapists in coping: </a:t>
            </a:r>
            <a:endParaRPr b="1"/>
          </a:p>
          <a:p>
            <a:pPr indent="0" lvl="0" marL="228600" rtl="0" algn="l">
              <a:spcBef>
                <a:spcPts val="0"/>
              </a:spcBef>
              <a:spcAft>
                <a:spcPts val="0"/>
              </a:spcAft>
              <a:buNone/>
            </a:pPr>
            <a:r>
              <a:rPr lang="en-US"/>
              <a:t>“Put on your own oxygen mask first”-important so therapist can do the clinical work in the climate area.</a:t>
            </a:r>
            <a:endParaRPr/>
          </a:p>
          <a:p>
            <a:pPr indent="0" lvl="0" marL="228600" rtl="0" algn="l">
              <a:spcBef>
                <a:spcPts val="0"/>
              </a:spcBef>
              <a:spcAft>
                <a:spcPts val="0"/>
              </a:spcAft>
              <a:buNone/>
            </a:pPr>
            <a:r>
              <a:t/>
            </a:r>
            <a:endParaRPr/>
          </a:p>
          <a:p>
            <a:pPr indent="-292100" lvl="0" marL="228600" rtl="0" algn="l">
              <a:lnSpc>
                <a:spcPct val="115000"/>
              </a:lnSpc>
              <a:spcBef>
                <a:spcPts val="0"/>
              </a:spcBef>
              <a:spcAft>
                <a:spcPts val="0"/>
              </a:spcAft>
              <a:buSzPts val="2800"/>
              <a:buChar char="•"/>
            </a:pPr>
            <a:r>
              <a:rPr lang="en-US"/>
              <a:t>Coping and self-care practices </a:t>
            </a:r>
            <a:r>
              <a:rPr lang="en-US">
                <a:solidFill>
                  <a:srgbClr val="0000FF"/>
                </a:solidFill>
              </a:rPr>
              <a:t>for therapists </a:t>
            </a:r>
            <a:r>
              <a:rPr lang="en-US">
                <a:solidFill>
                  <a:srgbClr val="0000FF"/>
                </a:solidFill>
                <a:highlight>
                  <a:srgbClr val="FFFF00"/>
                </a:highlight>
              </a:rPr>
              <a:t>(ex. mindfulness/meditation to prevent/reduce activation of stress response system)</a:t>
            </a:r>
            <a:endParaRPr>
              <a:solidFill>
                <a:srgbClr val="0000FF"/>
              </a:solidFill>
              <a:highlight>
                <a:srgbClr val="FFFF00"/>
              </a:highlight>
            </a:endParaRPr>
          </a:p>
          <a:p>
            <a:pPr indent="0" lvl="0" marL="228600" rtl="0" algn="l">
              <a:spcBef>
                <a:spcPts val="0"/>
              </a:spcBef>
              <a:spcAft>
                <a:spcPts val="0"/>
              </a:spcAft>
              <a:buNone/>
            </a:pPr>
            <a:r>
              <a:t/>
            </a:r>
            <a:endParaRPr/>
          </a:p>
          <a:p>
            <a:pPr indent="-127000" lvl="3" marL="1600200" rtl="0" algn="l">
              <a:lnSpc>
                <a:spcPct val="90000"/>
              </a:lnSpc>
              <a:spcBef>
                <a:spcPts val="0"/>
              </a:spcBef>
              <a:spcAft>
                <a:spcPts val="0"/>
              </a:spcAft>
              <a:buClr>
                <a:schemeClr val="dk1"/>
              </a:buClr>
              <a:buSzPts val="1600"/>
              <a:buNone/>
            </a:pPr>
            <a:r>
              <a:t/>
            </a:r>
            <a:endParaRPr sz="1600"/>
          </a:p>
          <a:p>
            <a:pPr indent="-228600" lvl="0" marL="228600" rtl="0" algn="l">
              <a:lnSpc>
                <a:spcPct val="90000"/>
              </a:lnSpc>
              <a:spcBef>
                <a:spcPts val="1000"/>
              </a:spcBef>
              <a:spcAft>
                <a:spcPts val="0"/>
              </a:spcAft>
              <a:buClr>
                <a:schemeClr val="dk1"/>
              </a:buClr>
              <a:buSzPts val="2800"/>
              <a:buChar char="•"/>
            </a:pPr>
            <a:r>
              <a:rPr lang="en-US"/>
              <a:t>MENTORSHIP</a:t>
            </a:r>
            <a:endParaRPr sz="2400"/>
          </a:p>
          <a:p>
            <a:pPr indent="-228600" lvl="0" marL="228600" rtl="0" algn="l">
              <a:lnSpc>
                <a:spcPct val="90000"/>
              </a:lnSpc>
              <a:spcBef>
                <a:spcPts val="1000"/>
              </a:spcBef>
              <a:spcAft>
                <a:spcPts val="0"/>
              </a:spcAft>
              <a:buClr>
                <a:schemeClr val="dk1"/>
              </a:buClr>
              <a:buSzPts val="2400"/>
              <a:buChar char="•"/>
            </a:pPr>
            <a:r>
              <a:rPr lang="en-US" sz="2400"/>
              <a:t>MUTUAL SUPPORT (dyads and groups)</a:t>
            </a:r>
            <a:endParaRPr/>
          </a:p>
          <a:p>
            <a:pPr indent="-228600" lvl="0" marL="228600" rtl="0" algn="l">
              <a:lnSpc>
                <a:spcPct val="90000"/>
              </a:lnSpc>
              <a:spcBef>
                <a:spcPts val="1000"/>
              </a:spcBef>
              <a:spcAft>
                <a:spcPts val="0"/>
              </a:spcAft>
              <a:buClr>
                <a:schemeClr val="dk1"/>
              </a:buClr>
              <a:buSzPts val="2400"/>
              <a:buChar char="•"/>
            </a:pPr>
            <a:r>
              <a:rPr lang="en-US" sz="2400"/>
              <a:t>EMOTIONAL RESILIENCE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Emotional Resilience</a:t>
            </a:r>
            <a:endParaRPr/>
          </a:p>
        </p:txBody>
      </p:sp>
      <p:sp>
        <p:nvSpPr>
          <p:cNvPr id="202" name="Google Shape;202;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10000"/>
          </a:bodyPr>
          <a:lstStyle/>
          <a:p>
            <a:pPr indent="0" lvl="0" marL="228600" rtl="0" algn="l">
              <a:lnSpc>
                <a:spcPct val="90000"/>
              </a:lnSpc>
              <a:spcBef>
                <a:spcPts val="0"/>
              </a:spcBef>
              <a:spcAft>
                <a:spcPts val="0"/>
              </a:spcAft>
              <a:buNone/>
            </a:pPr>
            <a:r>
              <a:rPr lang="en-US">
                <a:solidFill>
                  <a:srgbClr val="000000"/>
                </a:solidFill>
              </a:rPr>
              <a:t>Definitions of resilience: </a:t>
            </a:r>
            <a:endParaRPr>
              <a:solidFill>
                <a:srgbClr val="000000"/>
              </a:solidFill>
            </a:endParaRPr>
          </a:p>
          <a:p>
            <a:pPr indent="-228600" lvl="0" marL="228600" rtl="0" algn="l">
              <a:lnSpc>
                <a:spcPct val="90000"/>
              </a:lnSpc>
              <a:spcBef>
                <a:spcPts val="0"/>
              </a:spcBef>
              <a:spcAft>
                <a:spcPts val="0"/>
              </a:spcAft>
              <a:buClr>
                <a:srgbClr val="000000"/>
              </a:buClr>
              <a:buSzPts val="2800"/>
              <a:buChar char="•"/>
            </a:pPr>
            <a:r>
              <a:rPr lang="en-US">
                <a:solidFill>
                  <a:srgbClr val="000000"/>
                </a:solidFill>
              </a:rPr>
              <a:t>often defined as an ability to bounce back, but this definition is problematic with regards to climate change, because many old ways of doing things are maladaptive and need to change.</a:t>
            </a:r>
            <a:endParaRPr>
              <a:solidFill>
                <a:srgbClr val="000000"/>
              </a:solidFill>
            </a:endParaRPr>
          </a:p>
          <a:p>
            <a:pPr indent="-228600" lvl="0" marL="228600" rtl="0" algn="l">
              <a:lnSpc>
                <a:spcPct val="90000"/>
              </a:lnSpc>
              <a:spcBef>
                <a:spcPts val="0"/>
              </a:spcBef>
              <a:spcAft>
                <a:spcPts val="0"/>
              </a:spcAft>
              <a:buClr>
                <a:srgbClr val="000000"/>
              </a:buClr>
              <a:buSzPts val="2800"/>
              <a:buChar char="•"/>
            </a:pPr>
            <a:r>
              <a:rPr lang="en-US">
                <a:solidFill>
                  <a:srgbClr val="000000"/>
                </a:solidFill>
              </a:rPr>
              <a:t>b</a:t>
            </a:r>
            <a:r>
              <a:rPr lang="en-US">
                <a:solidFill>
                  <a:srgbClr val="000000"/>
                </a:solidFill>
              </a:rPr>
              <a:t>eing able to find ways to move forward after facing adverse events and/or ongoing stresses may be a more useful definition</a:t>
            </a:r>
            <a:endParaRPr>
              <a:solidFill>
                <a:srgbClr val="000000"/>
              </a:solidFill>
            </a:endParaRPr>
          </a:p>
          <a:p>
            <a:pPr indent="-228600" lvl="0" marL="228600" rtl="0" algn="l">
              <a:lnSpc>
                <a:spcPct val="90000"/>
              </a:lnSpc>
              <a:spcBef>
                <a:spcPts val="0"/>
              </a:spcBef>
              <a:spcAft>
                <a:spcPts val="0"/>
              </a:spcAft>
              <a:buClr>
                <a:srgbClr val="000000"/>
              </a:buClr>
              <a:buSzPts val="2800"/>
              <a:buChar char="•"/>
            </a:pPr>
            <a:r>
              <a:rPr lang="en-US">
                <a:solidFill>
                  <a:srgbClr val="000000"/>
                </a:solidFill>
              </a:rPr>
              <a:t>being able to find meaning, hope, new direction, or stronger capacities after facing such difficulties, which can facilitate greater ability to face future struggles or stressors</a:t>
            </a:r>
            <a:r>
              <a:rPr lang="en-US">
                <a:solidFill>
                  <a:srgbClr val="000000"/>
                </a:solidFill>
              </a:rPr>
              <a:t>. Possibility of post-traumatic growth.</a:t>
            </a:r>
            <a:endParaRPr>
              <a:solidFill>
                <a:srgbClr val="000000"/>
              </a:solidFill>
            </a:endParaRPr>
          </a:p>
          <a:p>
            <a:pPr indent="-50800" lvl="0" marL="228600" rtl="0" algn="l">
              <a:lnSpc>
                <a:spcPct val="90000"/>
              </a:lnSpc>
              <a:spcBef>
                <a:spcPts val="1000"/>
              </a:spcBef>
              <a:spcAft>
                <a:spcPts val="0"/>
              </a:spcAft>
              <a:buClr>
                <a:schemeClr val="dk1"/>
              </a:buClr>
              <a:buSzPts val="2800"/>
              <a:buNone/>
            </a:pPr>
            <a:r>
              <a:t/>
            </a:r>
            <a:endParaRPr>
              <a:solidFill>
                <a:srgbClr val="000000"/>
              </a:solidFill>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9"/>
          <p:cNvSpPr txBox="1"/>
          <p:nvPr>
            <p:ph type="title"/>
          </p:nvPr>
        </p:nvSpPr>
        <p:spPr>
          <a:xfrm>
            <a:off x="941775" y="147800"/>
            <a:ext cx="9538200" cy="1421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Building Emotional Resilience</a:t>
            </a:r>
            <a:endParaRPr/>
          </a:p>
        </p:txBody>
      </p:sp>
      <p:sp>
        <p:nvSpPr>
          <p:cNvPr id="209" name="Google Shape;209;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70000"/>
              </a:lnSpc>
              <a:spcBef>
                <a:spcPts val="0"/>
              </a:spcBef>
              <a:spcAft>
                <a:spcPts val="0"/>
              </a:spcAft>
              <a:buClr>
                <a:schemeClr val="dk1"/>
              </a:buClr>
              <a:buSzPts val="2800"/>
              <a:buChar char="•"/>
            </a:pPr>
            <a:r>
              <a:rPr lang="en-US"/>
              <a:t>Fostering </a:t>
            </a:r>
            <a:r>
              <a:rPr lang="en-US">
                <a:solidFill>
                  <a:srgbClr val="0000FF"/>
                </a:solidFill>
              </a:rPr>
              <a:t>Realistic </a:t>
            </a:r>
            <a:r>
              <a:rPr lang="en-US"/>
              <a:t>Optimism</a:t>
            </a:r>
            <a:r>
              <a:rPr lang="en-US">
                <a:solidFill>
                  <a:srgbClr val="0000FF"/>
                </a:solidFill>
              </a:rPr>
              <a:t>/Hope</a:t>
            </a:r>
            <a:endParaRPr>
              <a:solidFill>
                <a:srgbClr val="0000FF"/>
              </a:solidFill>
            </a:endParaRPr>
          </a:p>
          <a:p>
            <a:pPr indent="-50800" lvl="0" marL="228600" rtl="0" algn="l">
              <a:lnSpc>
                <a:spcPct val="70000"/>
              </a:lnSpc>
              <a:spcBef>
                <a:spcPts val="1000"/>
              </a:spcBef>
              <a:spcAft>
                <a:spcPts val="0"/>
              </a:spcAft>
              <a:buClr>
                <a:schemeClr val="dk1"/>
              </a:buClr>
              <a:buSzPts val="2590"/>
              <a:buNone/>
            </a:pPr>
            <a:r>
              <a:t/>
            </a:r>
            <a:endParaRPr/>
          </a:p>
          <a:p>
            <a:pPr indent="-228600" lvl="0" marL="228600" rtl="0" algn="l">
              <a:lnSpc>
                <a:spcPct val="70000"/>
              </a:lnSpc>
              <a:spcBef>
                <a:spcPts val="1000"/>
              </a:spcBef>
              <a:spcAft>
                <a:spcPts val="0"/>
              </a:spcAft>
              <a:buClr>
                <a:schemeClr val="dk1"/>
              </a:buClr>
              <a:buSzPts val="2800"/>
              <a:buChar char="•"/>
            </a:pPr>
            <a:r>
              <a:rPr lang="en-US"/>
              <a:t>Becoming more comfortable with change and impermanence as an integral, normal part of life. </a:t>
            </a:r>
            <a:endParaRPr/>
          </a:p>
          <a:p>
            <a:pPr indent="0" lvl="0" marL="228600" rtl="0" algn="l">
              <a:lnSpc>
                <a:spcPct val="70000"/>
              </a:lnSpc>
              <a:spcBef>
                <a:spcPts val="1000"/>
              </a:spcBef>
              <a:spcAft>
                <a:spcPts val="0"/>
              </a:spcAft>
              <a:buSzPts val="1018"/>
              <a:buNone/>
            </a:pPr>
            <a:r>
              <a:t/>
            </a:r>
            <a:endParaRPr/>
          </a:p>
          <a:p>
            <a:pPr indent="-292100" lvl="0" marL="228600" rtl="0" algn="l">
              <a:lnSpc>
                <a:spcPct val="95000"/>
              </a:lnSpc>
              <a:spcBef>
                <a:spcPts val="0"/>
              </a:spcBef>
              <a:spcAft>
                <a:spcPts val="0"/>
              </a:spcAft>
              <a:buSzPts val="2800"/>
              <a:buFont typeface="Calibri"/>
              <a:buChar char="•"/>
            </a:pPr>
            <a:r>
              <a:rPr lang="en-US"/>
              <a:t>‌</a:t>
            </a:r>
            <a:r>
              <a:rPr lang="en-US">
                <a:solidFill>
                  <a:srgbClr val="0000FF"/>
                </a:solidFill>
              </a:rPr>
              <a:t>Focus‌sing ‌on‌ ‌the‌ ‌areas‌ ‌where one may ‌have‌ ‌impact‌ ‌or control‌ ‌ ‌</a:t>
            </a:r>
            <a:endParaRPr>
              <a:solidFill>
                <a:srgbClr val="0000FF"/>
              </a:solidFill>
            </a:endParaRPr>
          </a:p>
          <a:p>
            <a:pPr indent="0" lvl="0" marL="228600" rtl="0" algn="l">
              <a:lnSpc>
                <a:spcPct val="95000"/>
              </a:lnSpc>
              <a:spcBef>
                <a:spcPts val="0"/>
              </a:spcBef>
              <a:spcAft>
                <a:spcPts val="0"/>
              </a:spcAft>
              <a:buSzPts val="1018"/>
              <a:buNone/>
            </a:pPr>
            <a:r>
              <a:t/>
            </a:r>
            <a:endParaRPr>
              <a:solidFill>
                <a:srgbClr val="0000FF"/>
              </a:solidFill>
            </a:endParaRPr>
          </a:p>
          <a:p>
            <a:pPr indent="-292100" lvl="0" marL="228600" rtl="0" algn="l">
              <a:lnSpc>
                <a:spcPct val="95000"/>
              </a:lnSpc>
              <a:spcBef>
                <a:spcPts val="0"/>
              </a:spcBef>
              <a:spcAft>
                <a:spcPts val="0"/>
              </a:spcAft>
              <a:buClr>
                <a:srgbClr val="0000FF"/>
              </a:buClr>
              <a:buSzPts val="2800"/>
              <a:buFont typeface="Calibri"/>
              <a:buChar char="•"/>
            </a:pPr>
            <a:r>
              <a:rPr lang="en-US">
                <a:solidFill>
                  <a:srgbClr val="0000FF"/>
                </a:solidFill>
              </a:rPr>
              <a:t>Tolerating‌ ‌living‌ ‌in‌ ‌world‌ ‌with‌ ‌“unknown‌ ‌future”‌  ‌‌ ‌</a:t>
            </a:r>
            <a:endParaRPr>
              <a:solidFill>
                <a:srgbClr val="0000FF"/>
              </a:solidFill>
            </a:endParaRPr>
          </a:p>
          <a:p>
            <a:pPr indent="-220027" lvl="0" marL="228600" rtl="0" algn="l">
              <a:lnSpc>
                <a:spcPct val="95000"/>
              </a:lnSpc>
              <a:spcBef>
                <a:spcPts val="0"/>
              </a:spcBef>
              <a:spcAft>
                <a:spcPts val="0"/>
              </a:spcAft>
              <a:buClr>
                <a:srgbClr val="0000FF"/>
              </a:buClr>
              <a:buSzPts val="1665"/>
              <a:buChar char="•"/>
            </a:pPr>
            <a:r>
              <a:rPr lang="en-US">
                <a:solidFill>
                  <a:srgbClr val="0000FF"/>
                </a:solidFill>
                <a:highlight>
                  <a:srgbClr val="FFFF00"/>
                </a:highlight>
              </a:rPr>
              <a:t>Spirituality?</a:t>
            </a:r>
            <a:endParaRPr>
              <a:solidFill>
                <a:srgbClr val="0000FF"/>
              </a:solidFill>
              <a:highlight>
                <a:srgbClr val="FFFF00"/>
              </a:highlight>
            </a:endParaRPr>
          </a:p>
          <a:p>
            <a:pPr indent="0" lvl="0" marL="228600" rtl="0" algn="l">
              <a:lnSpc>
                <a:spcPct val="70000"/>
              </a:lnSpc>
              <a:spcBef>
                <a:spcPts val="1000"/>
              </a:spcBef>
              <a:spcAft>
                <a:spcPts val="0"/>
              </a:spcAft>
              <a:buSzPts val="1018"/>
              <a:buNone/>
            </a:pPr>
            <a:r>
              <a:t/>
            </a:r>
            <a:endParaRPr>
              <a:solidFill>
                <a:srgbClr val="0000FF"/>
              </a:solidFill>
            </a:endParaRPr>
          </a:p>
          <a:p>
            <a:pPr indent="0" lvl="0" marL="0" rtl="0" algn="l">
              <a:lnSpc>
                <a:spcPct val="70000"/>
              </a:lnSpc>
              <a:spcBef>
                <a:spcPts val="1000"/>
              </a:spcBef>
              <a:spcAft>
                <a:spcPts val="0"/>
              </a:spcAft>
              <a:buSzPts val="1018"/>
              <a:buNone/>
            </a:pPr>
            <a:r>
              <a:t/>
            </a:r>
            <a:endParaRPr/>
          </a:p>
          <a:p>
            <a:pPr indent="0" lvl="0" marL="0" rtl="0" algn="l">
              <a:lnSpc>
                <a:spcPct val="70000"/>
              </a:lnSpc>
              <a:spcBef>
                <a:spcPts val="1000"/>
              </a:spcBef>
              <a:spcAft>
                <a:spcPts val="0"/>
              </a:spcAft>
              <a:buSzPts val="1018"/>
              <a:buNone/>
            </a:pPr>
            <a:r>
              <a:t/>
            </a:r>
            <a:endParaRPr sz="259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Participants in the treatment room in the time of a changing climate</a:t>
            </a:r>
            <a:endParaRPr/>
          </a:p>
        </p:txBody>
      </p:sp>
      <p:sp>
        <p:nvSpPr>
          <p:cNvPr id="97" name="Google Shape;97;p2"/>
          <p:cNvSpPr txBox="1"/>
          <p:nvPr>
            <p:ph idx="1" type="body"/>
          </p:nvPr>
        </p:nvSpPr>
        <p:spPr>
          <a:xfrm>
            <a:off x="838200" y="2211975"/>
            <a:ext cx="10515600" cy="4351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Patient</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Therapist</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And now Climate Change is present, as the </a:t>
            </a:r>
            <a:r>
              <a:rPr lang="en-US" u="sng"/>
              <a:t>Hyperobject</a:t>
            </a:r>
            <a:r>
              <a:rPr lang="en-US"/>
              <a:t> </a:t>
            </a:r>
            <a:r>
              <a:rPr lang="en-US"/>
              <a:t>(Morton 2013)</a:t>
            </a:r>
            <a:endParaRPr/>
          </a:p>
          <a:p>
            <a:pPr indent="-50800" lvl="0" marL="22860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Building Emotional Resilience</a:t>
            </a:r>
            <a:endParaRPr/>
          </a:p>
        </p:txBody>
      </p:sp>
      <p:sp>
        <p:nvSpPr>
          <p:cNvPr id="216" name="Google Shape;216;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Action Steps</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Calming strategies</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Building emotional resilience</a:t>
            </a:r>
            <a:endParaRPr/>
          </a:p>
        </p:txBody>
      </p:sp>
      <p:sp>
        <p:nvSpPr>
          <p:cNvPr id="223" name="Google Shape;223;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Developing confidence in one’s capacity to cope</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 Look for opportunities for self-discovery</a:t>
            </a:r>
            <a:endParaRPr/>
          </a:p>
          <a:p>
            <a:pPr indent="0" lvl="0" marL="0" rtl="0" algn="l">
              <a:lnSpc>
                <a:spcPct val="90000"/>
              </a:lnSpc>
              <a:spcBef>
                <a:spcPts val="1000"/>
              </a:spcBef>
              <a:spcAft>
                <a:spcPts val="0"/>
              </a:spcAft>
              <a:buNone/>
            </a:pPr>
            <a:r>
              <a:t/>
            </a:r>
            <a:endParaRPr/>
          </a:p>
          <a:p>
            <a:pPr indent="0" lvl="0" marL="0" rtl="0" algn="l">
              <a:lnSpc>
                <a:spcPct val="90000"/>
              </a:lnSpc>
              <a:spcBef>
                <a:spcPts val="1000"/>
              </a:spcBef>
              <a:spcAft>
                <a:spcPts val="0"/>
              </a:spcAft>
              <a:buNone/>
            </a:pPr>
            <a:r>
              <a:rPr lang="en-US">
                <a:solidFill>
                  <a:srgbClr val="0000FF"/>
                </a:solidFill>
              </a:rPr>
              <a:t>Finding and utilizing internal and external resources</a:t>
            </a:r>
            <a:endParaRPr>
              <a:solidFill>
                <a:srgbClr val="0000FF"/>
              </a:solidFill>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 Cultivate hope, courage and/or meaning in the face of difficulty</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Building Emotional Resilience</a:t>
            </a:r>
            <a:endParaRPr/>
          </a:p>
        </p:txBody>
      </p:sp>
      <p:sp>
        <p:nvSpPr>
          <p:cNvPr id="230" name="Google Shape;230;p2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Transformational Resilience (2016) – Post Traumatic Growth</a:t>
            </a:r>
            <a:endParaRPr/>
          </a:p>
          <a:p>
            <a:pPr indent="-228600" lvl="0" marL="228600" rtl="0" algn="l">
              <a:lnSpc>
                <a:spcPct val="90000"/>
              </a:lnSpc>
              <a:spcBef>
                <a:spcPts val="1000"/>
              </a:spcBef>
              <a:spcAft>
                <a:spcPts val="0"/>
              </a:spcAft>
              <a:buClr>
                <a:schemeClr val="dk1"/>
              </a:buClr>
              <a:buSzPts val="2800"/>
              <a:buChar char="•"/>
            </a:pPr>
            <a:r>
              <a:rPr lang="en-US"/>
              <a:t>    Presencing</a:t>
            </a:r>
            <a:endParaRPr/>
          </a:p>
          <a:p>
            <a:pPr indent="-228600" lvl="0" marL="228600" rtl="0" algn="l">
              <a:lnSpc>
                <a:spcPct val="90000"/>
              </a:lnSpc>
              <a:spcBef>
                <a:spcPts val="1000"/>
              </a:spcBef>
              <a:spcAft>
                <a:spcPts val="0"/>
              </a:spcAft>
              <a:buClr>
                <a:schemeClr val="dk1"/>
              </a:buClr>
              <a:buSzPts val="2800"/>
              <a:buChar char="•"/>
            </a:pPr>
            <a:r>
              <a:rPr lang="en-US"/>
              <a:t>    Purposing</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               Best Therapeutic Approaches?</a:t>
            </a:r>
            <a:endParaRPr/>
          </a:p>
        </p:txBody>
      </p:sp>
      <p:sp>
        <p:nvSpPr>
          <p:cNvPr id="237" name="Google Shape;237;p2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lang="en-US"/>
              <a:t>                                               ALL OF THEM!</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Theory and Practice</a:t>
            </a:r>
            <a:endParaRPr/>
          </a:p>
        </p:txBody>
      </p:sp>
      <p:sp>
        <p:nvSpPr>
          <p:cNvPr id="244" name="Google Shape;244;p24"/>
          <p:cNvSpPr txBox="1"/>
          <p:nvPr>
            <p:ph idx="1" type="body"/>
          </p:nvPr>
        </p:nvSpPr>
        <p:spPr>
          <a:xfrm>
            <a:off x="838200" y="1386238"/>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Psychoeducation (resiliency, stress responses)</a:t>
            </a:r>
            <a:endParaRPr/>
          </a:p>
          <a:p>
            <a:pPr indent="-228600" lvl="0" marL="228600" rtl="0" algn="l">
              <a:lnSpc>
                <a:spcPct val="90000"/>
              </a:lnSpc>
              <a:spcBef>
                <a:spcPts val="1000"/>
              </a:spcBef>
              <a:spcAft>
                <a:spcPts val="0"/>
              </a:spcAft>
              <a:buClr>
                <a:schemeClr val="dk1"/>
              </a:buClr>
              <a:buSzPts val="2800"/>
              <a:buChar char="•"/>
            </a:pPr>
            <a:r>
              <a:rPr lang="en-US"/>
              <a:t>Somatic therapies including mindfulness meditation</a:t>
            </a:r>
            <a:endParaRPr/>
          </a:p>
          <a:p>
            <a:pPr indent="-228600" lvl="0" marL="228600" rtl="0" algn="l">
              <a:lnSpc>
                <a:spcPct val="90000"/>
              </a:lnSpc>
              <a:spcBef>
                <a:spcPts val="1000"/>
              </a:spcBef>
              <a:spcAft>
                <a:spcPts val="0"/>
              </a:spcAft>
              <a:buClr>
                <a:schemeClr val="dk1"/>
              </a:buClr>
              <a:buSzPts val="2800"/>
              <a:buChar char="•"/>
            </a:pPr>
            <a:r>
              <a:rPr lang="en-US"/>
              <a:t>Supportive</a:t>
            </a:r>
            <a:endParaRPr/>
          </a:p>
          <a:p>
            <a:pPr indent="-228600" lvl="0" marL="228600" rtl="0" algn="l">
              <a:lnSpc>
                <a:spcPct val="90000"/>
              </a:lnSpc>
              <a:spcBef>
                <a:spcPts val="1000"/>
              </a:spcBef>
              <a:spcAft>
                <a:spcPts val="0"/>
              </a:spcAft>
              <a:buClr>
                <a:schemeClr val="dk1"/>
              </a:buClr>
              <a:buSzPts val="2800"/>
              <a:buChar char="•"/>
            </a:pPr>
            <a:r>
              <a:rPr lang="en-US"/>
              <a:t>Grief Work</a:t>
            </a:r>
            <a:endParaRPr/>
          </a:p>
          <a:p>
            <a:pPr indent="-228600" lvl="0" marL="228600" rtl="0" algn="l">
              <a:lnSpc>
                <a:spcPct val="90000"/>
              </a:lnSpc>
              <a:spcBef>
                <a:spcPts val="1000"/>
              </a:spcBef>
              <a:spcAft>
                <a:spcPts val="0"/>
              </a:spcAft>
              <a:buClr>
                <a:schemeClr val="dk1"/>
              </a:buClr>
              <a:buSzPts val="2800"/>
              <a:buChar char="•"/>
            </a:pPr>
            <a:r>
              <a:rPr lang="en-US"/>
              <a:t>CBT</a:t>
            </a:r>
            <a:endParaRPr/>
          </a:p>
          <a:p>
            <a:pPr indent="-228600" lvl="0" marL="228600" rtl="0" algn="l">
              <a:lnSpc>
                <a:spcPct val="90000"/>
              </a:lnSpc>
              <a:spcBef>
                <a:spcPts val="1000"/>
              </a:spcBef>
              <a:spcAft>
                <a:spcPts val="0"/>
              </a:spcAft>
              <a:buClr>
                <a:schemeClr val="dk1"/>
              </a:buClr>
              <a:buSzPts val="2800"/>
              <a:buChar char="•"/>
            </a:pPr>
            <a:r>
              <a:rPr lang="en-US"/>
              <a:t>ACT</a:t>
            </a:r>
            <a:endParaRPr/>
          </a:p>
          <a:p>
            <a:pPr indent="-228600" lvl="0" marL="228600" rtl="0" algn="l">
              <a:lnSpc>
                <a:spcPct val="90000"/>
              </a:lnSpc>
              <a:spcBef>
                <a:spcPts val="1000"/>
              </a:spcBef>
              <a:spcAft>
                <a:spcPts val="0"/>
              </a:spcAft>
              <a:buClr>
                <a:schemeClr val="dk1"/>
              </a:buClr>
              <a:buSzPts val="2800"/>
              <a:buChar char="•"/>
            </a:pPr>
            <a:r>
              <a:rPr lang="en-US"/>
              <a:t>Psychodynamic</a:t>
            </a:r>
            <a:endParaRPr/>
          </a:p>
          <a:p>
            <a:pPr indent="-228600" lvl="0" marL="228600" rtl="0" algn="l">
              <a:lnSpc>
                <a:spcPct val="90000"/>
              </a:lnSpc>
              <a:spcBef>
                <a:spcPts val="1000"/>
              </a:spcBef>
              <a:spcAft>
                <a:spcPts val="0"/>
              </a:spcAft>
              <a:buClr>
                <a:schemeClr val="dk1"/>
              </a:buClr>
              <a:buSzPts val="2800"/>
              <a:buChar char="•"/>
            </a:pPr>
            <a:r>
              <a:rPr lang="en-US"/>
              <a:t>Trauma informed</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Individual, Family and Group Modalities</a:t>
            </a:r>
            <a:endParaRPr/>
          </a:p>
        </p:txBody>
      </p:sp>
      <p:sp>
        <p:nvSpPr>
          <p:cNvPr id="251" name="Google Shape;251;p2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Psychological First Aid</a:t>
            </a:r>
            <a:endParaRPr/>
          </a:p>
          <a:p>
            <a:pPr indent="-228600" lvl="0" marL="228600" rtl="0" algn="l">
              <a:lnSpc>
                <a:spcPct val="90000"/>
              </a:lnSpc>
              <a:spcBef>
                <a:spcPts val="1000"/>
              </a:spcBef>
              <a:spcAft>
                <a:spcPts val="0"/>
              </a:spcAft>
              <a:buClr>
                <a:schemeClr val="dk1"/>
              </a:buClr>
              <a:buSzPts val="2800"/>
              <a:buChar char="•"/>
            </a:pPr>
            <a:r>
              <a:rPr lang="en-US"/>
              <a:t>Climate Cafes</a:t>
            </a:r>
            <a:endParaRPr/>
          </a:p>
          <a:p>
            <a:pPr indent="-228600" lvl="0" marL="228600" rtl="0" algn="l">
              <a:lnSpc>
                <a:spcPct val="90000"/>
              </a:lnSpc>
              <a:spcBef>
                <a:spcPts val="1000"/>
              </a:spcBef>
              <a:spcAft>
                <a:spcPts val="0"/>
              </a:spcAft>
              <a:buClr>
                <a:schemeClr val="dk1"/>
              </a:buClr>
              <a:buSzPts val="2800"/>
              <a:buChar char="•"/>
            </a:pPr>
            <a:r>
              <a:rPr lang="en-US"/>
              <a:t>The Work that Reconnects</a:t>
            </a:r>
            <a:endParaRPr/>
          </a:p>
          <a:p>
            <a:pPr indent="-228600" lvl="0" marL="228600" rtl="0" algn="l">
              <a:lnSpc>
                <a:spcPct val="90000"/>
              </a:lnSpc>
              <a:spcBef>
                <a:spcPts val="1000"/>
              </a:spcBef>
              <a:spcAft>
                <a:spcPts val="0"/>
              </a:spcAft>
              <a:buClr>
                <a:schemeClr val="dk1"/>
              </a:buClr>
              <a:buSzPts val="2800"/>
              <a:buChar char="•"/>
            </a:pPr>
            <a:r>
              <a:rPr lang="en-US"/>
              <a:t>Transformational Resilience</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Step 6: Approaching the work in detail</a:t>
            </a:r>
            <a:br>
              <a:rPr lang="en-US"/>
            </a:br>
            <a:endParaRPr/>
          </a:p>
        </p:txBody>
      </p:sp>
      <p:sp>
        <p:nvSpPr>
          <p:cNvPr id="258" name="Google Shape;258;p26"/>
          <p:cNvSpPr txBox="1"/>
          <p:nvPr>
            <p:ph idx="1" type="body"/>
          </p:nvPr>
        </p:nvSpPr>
        <p:spPr>
          <a:xfrm>
            <a:off x="524492" y="1837501"/>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                                                  CASE STUDIES</a:t>
            </a:r>
            <a:endParaRPr/>
          </a:p>
          <a:p>
            <a:pPr indent="-228600" lvl="0" marL="228600" rtl="0" algn="l">
              <a:lnSpc>
                <a:spcPct val="90000"/>
              </a:lnSpc>
              <a:spcBef>
                <a:spcPts val="1000"/>
              </a:spcBef>
              <a:spcAft>
                <a:spcPts val="0"/>
              </a:spcAft>
              <a:buClr>
                <a:schemeClr val="dk1"/>
              </a:buClr>
              <a:buSzPts val="2800"/>
              <a:buChar char="•"/>
            </a:pPr>
            <a:r>
              <a:rPr lang="en-US"/>
              <a:t>How does climate change present in the session? </a:t>
            </a:r>
            <a:endParaRPr/>
          </a:p>
          <a:p>
            <a:pPr indent="-228600" lvl="0" marL="228600" rtl="0" algn="l">
              <a:lnSpc>
                <a:spcPct val="90000"/>
              </a:lnSpc>
              <a:spcBef>
                <a:spcPts val="1000"/>
              </a:spcBef>
              <a:spcAft>
                <a:spcPts val="0"/>
              </a:spcAft>
              <a:buClr>
                <a:schemeClr val="dk1"/>
              </a:buClr>
              <a:buSzPts val="2800"/>
              <a:buChar char="•"/>
            </a:pPr>
            <a:r>
              <a:rPr lang="en-US"/>
              <a:t>What’s the therapist to do?</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THE HYPEROBJECT</a:t>
            </a:r>
            <a:endParaRPr/>
          </a:p>
        </p:txBody>
      </p:sp>
      <p:sp>
        <p:nvSpPr>
          <p:cNvPr id="104" name="Google Shape;104;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Defined as</a:t>
            </a:r>
            <a:r>
              <a:rPr lang="en-US" sz="3000">
                <a:solidFill>
                  <a:srgbClr val="FF0000"/>
                </a:solidFill>
              </a:rPr>
              <a:t> </a:t>
            </a:r>
            <a:r>
              <a:rPr lang="en-US">
                <a:solidFill>
                  <a:srgbClr val="0000FF"/>
                </a:solidFill>
              </a:rPr>
              <a:t>an object that has vitality and cohesion but  is beyond our abilities to completely comprehend, both because it is so distributed through space and time and because we exist inside of it, both influencing it and being influenced by it.</a:t>
            </a:r>
            <a:endParaRPr>
              <a:solidFill>
                <a:srgbClr val="0000FF"/>
              </a:solidFill>
            </a:endParaRPr>
          </a:p>
          <a:p>
            <a:pPr indent="0" lvl="0" marL="228600" rtl="0" algn="l">
              <a:lnSpc>
                <a:spcPct val="90000"/>
              </a:lnSpc>
              <a:spcBef>
                <a:spcPts val="1000"/>
              </a:spcBef>
              <a:spcAft>
                <a:spcPts val="0"/>
              </a:spcAft>
              <a:buNone/>
            </a:pPr>
            <a:r>
              <a:t/>
            </a:r>
            <a:endParaRPr sz="3000">
              <a:solidFill>
                <a:srgbClr val="0000FF"/>
              </a:solidFill>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highlight>
                  <a:srgbClr val="FFFF00"/>
                </a:highlight>
              </a:rPr>
              <a:t> It’s crowded in here! </a:t>
            </a:r>
            <a:r>
              <a:rPr lang="en-US"/>
              <a:t>More “OBJECTS” in the treatment room</a:t>
            </a:r>
            <a:endParaRPr/>
          </a:p>
        </p:txBody>
      </p:sp>
      <p:sp>
        <p:nvSpPr>
          <p:cNvPr id="110" name="Google Shape;110;p4"/>
          <p:cNvSpPr txBox="1"/>
          <p:nvPr>
            <p:ph idx="1" type="body"/>
          </p:nvPr>
        </p:nvSpPr>
        <p:spPr>
          <a:xfrm>
            <a:off x="838200" y="2308575"/>
            <a:ext cx="10515600" cy="4351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Internalized objects are customary “guests” </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Hyperobject of Climate Change is an additional factor that is present, and that we have to have to consider and address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HYPEROBJECT</a:t>
            </a:r>
            <a:endParaRPr/>
          </a:p>
        </p:txBody>
      </p:sp>
      <p:sp>
        <p:nvSpPr>
          <p:cNvPr id="116" name="Google Shape;116;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How to work therapeutically with an object that is too large for human perception? </a:t>
            </a:r>
            <a:endParaRPr/>
          </a:p>
          <a:p>
            <a:pPr indent="-228600" lvl="0" marL="228600" rtl="0" algn="l">
              <a:lnSpc>
                <a:spcPct val="115000"/>
              </a:lnSpc>
              <a:spcBef>
                <a:spcPts val="0"/>
              </a:spcBef>
              <a:spcAft>
                <a:spcPts val="0"/>
              </a:spcAft>
              <a:buSzPts val="1800"/>
              <a:buFont typeface="Calibri"/>
              <a:buChar char="•"/>
            </a:pPr>
            <a:r>
              <a:rPr lang="en-US" sz="1200">
                <a:solidFill>
                  <a:srgbClr val="FF0000"/>
                </a:solidFill>
              </a:rPr>
              <a:t>‌</a:t>
            </a:r>
            <a:r>
              <a:rPr lang="en-US">
                <a:solidFill>
                  <a:srgbClr val="0000FF"/>
                </a:solidFill>
              </a:rPr>
              <a:t>A‌ ‌patient‌ ‌or‌ ‌therapist‌ ‌can‌ ‌easily‌ ‌feel‌ ‌that‌ ‌climate‌ ‌change‌ ‌is‌ ‌just‌ ‌too‌ ‌big‌ ‌to‌ ‌think‌ ‌about‌ ‌or‌ ‌address‌. </a:t>
            </a:r>
            <a:endParaRPr>
              <a:solidFill>
                <a:srgbClr val="0000FF"/>
              </a:solidFill>
            </a:endParaRPr>
          </a:p>
          <a:p>
            <a:pPr indent="0" lvl="0" marL="228600" rtl="0" algn="l">
              <a:lnSpc>
                <a:spcPct val="115000"/>
              </a:lnSpc>
              <a:spcBef>
                <a:spcPts val="0"/>
              </a:spcBef>
              <a:spcAft>
                <a:spcPts val="0"/>
              </a:spcAft>
              <a:buNone/>
            </a:pPr>
            <a:r>
              <a:t/>
            </a:r>
            <a:endParaRPr/>
          </a:p>
          <a:p>
            <a:pPr indent="-228600" lvl="0" marL="228600" rtl="0" algn="l">
              <a:lnSpc>
                <a:spcPct val="90000"/>
              </a:lnSpc>
              <a:spcBef>
                <a:spcPts val="1000"/>
              </a:spcBef>
              <a:spcAft>
                <a:spcPts val="0"/>
              </a:spcAft>
              <a:buClr>
                <a:schemeClr val="dk1"/>
              </a:buClr>
              <a:buSzPts val="2800"/>
              <a:buChar char="•"/>
            </a:pPr>
            <a:r>
              <a:rPr lang="en-US"/>
              <a:t>Some ways to begin to organize our thoughts, feelings and work…..</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6"/>
          <p:cNvSpPr txBox="1"/>
          <p:nvPr>
            <p:ph type="title"/>
          </p:nvPr>
        </p:nvSpPr>
        <p:spPr>
          <a:xfrm>
            <a:off x="838200" y="-1"/>
            <a:ext cx="10515600" cy="235131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 General Framework </a:t>
            </a:r>
            <a:br>
              <a:rPr lang="en-US"/>
            </a:br>
            <a:endParaRPr/>
          </a:p>
        </p:txBody>
      </p:sp>
      <p:sp>
        <p:nvSpPr>
          <p:cNvPr id="123" name="Google Shape;123;p6"/>
          <p:cNvSpPr txBox="1"/>
          <p:nvPr>
            <p:ph idx="1" type="body"/>
          </p:nvPr>
        </p:nvSpPr>
        <p:spPr>
          <a:xfrm>
            <a:off x="838200" y="2050862"/>
            <a:ext cx="10515600" cy="4299000"/>
          </a:xfrm>
          <a:prstGeom prst="rect">
            <a:avLst/>
          </a:prstGeom>
          <a:noFill/>
          <a:ln>
            <a:noFill/>
          </a:ln>
        </p:spPr>
        <p:txBody>
          <a:bodyPr anchorCtr="0" anchor="t" bIns="45700" lIns="91425" spcFirstLastPara="1" rIns="91425" wrap="square" tIns="45700">
            <a:normAutofit lnSpcReduction="20000"/>
          </a:bodyPr>
          <a:lstStyle/>
          <a:p>
            <a:pPr indent="-228600" lvl="0" marL="228600" rtl="0" algn="l">
              <a:lnSpc>
                <a:spcPct val="90000"/>
              </a:lnSpc>
              <a:spcBef>
                <a:spcPts val="0"/>
              </a:spcBef>
              <a:spcAft>
                <a:spcPts val="0"/>
              </a:spcAft>
              <a:buClr>
                <a:schemeClr val="dk1"/>
              </a:buClr>
              <a:buSzPts val="2800"/>
              <a:buChar char="•"/>
            </a:pPr>
            <a:r>
              <a:rPr lang="en-US"/>
              <a:t>Acknowledge and begin to understand how this problem of climate change is unique in its impact on therapeutic work</a:t>
            </a:r>
            <a:endParaRPr/>
          </a:p>
          <a:p>
            <a:pPr indent="0" lvl="0" marL="228600" rtl="0" algn="l">
              <a:lnSpc>
                <a:spcPct val="90000"/>
              </a:lnSpc>
              <a:spcBef>
                <a:spcPts val="0"/>
              </a:spcBef>
              <a:spcAft>
                <a:spcPts val="0"/>
              </a:spcAft>
              <a:buNone/>
            </a:pPr>
            <a:r>
              <a:t/>
            </a:r>
            <a:endParaRPr/>
          </a:p>
          <a:p>
            <a:pPr indent="-292100" lvl="0" marL="228600" rtl="0" algn="l">
              <a:lnSpc>
                <a:spcPct val="115000"/>
              </a:lnSpc>
              <a:spcBef>
                <a:spcPts val="0"/>
              </a:spcBef>
              <a:spcAft>
                <a:spcPts val="0"/>
              </a:spcAft>
              <a:buClr>
                <a:srgbClr val="0000FF"/>
              </a:buClr>
              <a:buSzPts val="2800"/>
              <a:buFont typeface="Calibri"/>
              <a:buChar char="•"/>
            </a:pPr>
            <a:r>
              <a:rPr lang="en-US">
                <a:solidFill>
                  <a:srgbClr val="0000FF"/>
                </a:solidFill>
              </a:rPr>
              <a:t>Add‌ ‌a‌ ‌new‌ ‌dimension-a‌ ‌climate‌ ‌lens ‌- to‌ ‌our‌ ‌already‌ ‌establish‌ed ‌clinical‌ ‌tools‌. ‌</a:t>
            </a:r>
            <a:endParaRPr>
              <a:solidFill>
                <a:srgbClr val="0000FF"/>
              </a:solidFill>
            </a:endParaRPr>
          </a:p>
          <a:p>
            <a:pPr indent="0" lvl="0" marL="228600" rtl="0" algn="l">
              <a:lnSpc>
                <a:spcPct val="90000"/>
              </a:lnSpc>
              <a:spcBef>
                <a:spcPts val="0"/>
              </a:spcBef>
              <a:spcAft>
                <a:spcPts val="0"/>
              </a:spcAft>
              <a:buNone/>
            </a:pPr>
            <a:r>
              <a:t/>
            </a:r>
            <a:endParaRPr/>
          </a:p>
          <a:p>
            <a:pPr indent="-228600" lvl="0" marL="228600" rtl="0" algn="l">
              <a:lnSpc>
                <a:spcPct val="90000"/>
              </a:lnSpc>
              <a:spcBef>
                <a:spcPts val="1000"/>
              </a:spcBef>
              <a:spcAft>
                <a:spcPts val="0"/>
              </a:spcAft>
              <a:buClr>
                <a:schemeClr val="dk1"/>
              </a:buClr>
              <a:buSzPts val="2800"/>
              <a:buChar char="•"/>
            </a:pPr>
            <a:r>
              <a:rPr b="1" lang="en-US"/>
              <a:t>Clinicians need awareness of their own responses</a:t>
            </a:r>
            <a:r>
              <a:rPr lang="en-US"/>
              <a:t>:   it is important for therapists to </a:t>
            </a:r>
            <a:r>
              <a:rPr lang="en-US">
                <a:highlight>
                  <a:srgbClr val="FFFF00"/>
                </a:highlight>
              </a:rPr>
              <a:t>engage in continuous effort</a:t>
            </a:r>
            <a:r>
              <a:rPr lang="en-US"/>
              <a:t> to examine and process their emotions, as they are involved in the same reality and distress as those they are trying to help.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General Framework</a:t>
            </a:r>
            <a:endParaRPr/>
          </a:p>
        </p:txBody>
      </p:sp>
      <p:sp>
        <p:nvSpPr>
          <p:cNvPr id="130" name="Google Shape;130;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b="1" lang="en-US"/>
              <a:t>Capacity to acknowledge the reality </a:t>
            </a:r>
            <a:r>
              <a:rPr lang="en-US"/>
              <a:t>of the climate crisis and the validity and normalcy of climate distress. </a:t>
            </a:r>
            <a:r>
              <a:rPr lang="en-US">
                <a:solidFill>
                  <a:srgbClr val="0000FF"/>
                </a:solidFill>
              </a:rPr>
              <a:t>‌This poses a ‌challenge‌ ‌to‌ ‌the therapist‌ ‌to‌ ‌“bear”‌ ‌“tolerate” and ‌not‌ ‌unconsciously‌ ‌move‌ ‌away‌ ‌into‌ ‌emotionally‌ ‌safer‌ territory. </a:t>
            </a:r>
            <a:r>
              <a:rPr lang="en-US">
                <a:solidFill>
                  <a:srgbClr val="0000FF"/>
                </a:solidFill>
                <a:highlight>
                  <a:srgbClr val="FFFF00"/>
                </a:highlight>
              </a:rPr>
              <a:t>Therapist no longer just bearing witness to patient’s experience, but also to his or her own experience.  Therapist and patient have the potential to transform each other through shared states in the space between.</a:t>
            </a:r>
            <a:endParaRPr>
              <a:highlight>
                <a:srgbClr val="FFFF00"/>
              </a:highlight>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Importance of incorporating clinician interventions that are emotionally containing and build psychological resilience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General Framework</a:t>
            </a:r>
            <a:endParaRPr/>
          </a:p>
        </p:txBody>
      </p:sp>
      <p:sp>
        <p:nvSpPr>
          <p:cNvPr id="137" name="Google Shape;137;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highlight>
                  <a:srgbClr val="FFFF00"/>
                </a:highlight>
              </a:rPr>
              <a:t>Emotional reactions to CEE multideterminant</a:t>
            </a:r>
            <a:r>
              <a:rPr lang="en-US">
                <a:highlight>
                  <a:srgbClr val="FFFF00"/>
                </a:highlight>
              </a:rPr>
              <a:t>:</a:t>
            </a:r>
            <a:endParaRPr>
              <a:highlight>
                <a:srgbClr val="FFFF00"/>
              </a:highlight>
            </a:endParaRPr>
          </a:p>
          <a:p>
            <a:pPr indent="-292100" lvl="1" marL="685800" rtl="0" algn="l">
              <a:lnSpc>
                <a:spcPct val="90000"/>
              </a:lnSpc>
              <a:spcBef>
                <a:spcPts val="1000"/>
              </a:spcBef>
              <a:spcAft>
                <a:spcPts val="0"/>
              </a:spcAft>
              <a:buClr>
                <a:schemeClr val="dk1"/>
              </a:buClr>
              <a:buSzPts val="2800"/>
              <a:buChar char="•"/>
            </a:pPr>
            <a:r>
              <a:rPr lang="en-US"/>
              <a:t>Early experiences including grief, loss and trauma</a:t>
            </a:r>
            <a:endParaRPr/>
          </a:p>
          <a:p>
            <a:pPr indent="-292100" lvl="1" marL="685800" rtl="0" algn="l">
              <a:lnSpc>
                <a:spcPct val="90000"/>
              </a:lnSpc>
              <a:spcBef>
                <a:spcPts val="1000"/>
              </a:spcBef>
              <a:spcAft>
                <a:spcPts val="0"/>
              </a:spcAft>
              <a:buClr>
                <a:schemeClr val="dk1"/>
              </a:buClr>
              <a:buSzPts val="2800"/>
              <a:buChar char="•"/>
            </a:pPr>
            <a:r>
              <a:rPr lang="en-US"/>
              <a:t>Comorbid conditions</a:t>
            </a:r>
            <a:endParaRPr/>
          </a:p>
          <a:p>
            <a:pPr indent="-292100" lvl="1" marL="685800" rtl="0" algn="l">
              <a:lnSpc>
                <a:spcPct val="90000"/>
              </a:lnSpc>
              <a:spcBef>
                <a:spcPts val="1000"/>
              </a:spcBef>
              <a:spcAft>
                <a:spcPts val="0"/>
              </a:spcAft>
              <a:buClr>
                <a:schemeClr val="dk1"/>
              </a:buClr>
              <a:buSzPts val="2800"/>
              <a:buChar char="•"/>
            </a:pPr>
            <a:r>
              <a:rPr lang="en-US"/>
              <a:t>Vulnerable populations – age, race, socioeconomic status, marginalized communities, indigenous communities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General Framework</a:t>
            </a:r>
            <a:endParaRPr/>
          </a:p>
        </p:txBody>
      </p:sp>
      <p:sp>
        <p:nvSpPr>
          <p:cNvPr id="144" name="Google Shape;144;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20000"/>
          </a:bodyPr>
          <a:lstStyle/>
          <a:p>
            <a:pPr indent="-228600" lvl="0" marL="228600" rtl="0" algn="l">
              <a:lnSpc>
                <a:spcPct val="90000"/>
              </a:lnSpc>
              <a:spcBef>
                <a:spcPts val="0"/>
              </a:spcBef>
              <a:spcAft>
                <a:spcPts val="0"/>
              </a:spcAft>
              <a:buClr>
                <a:schemeClr val="dk1"/>
              </a:buClr>
              <a:buSzPts val="2800"/>
              <a:buChar char="•"/>
            </a:pPr>
            <a:r>
              <a:rPr b="1" lang="en-US"/>
              <a:t>Acknowledging that there are many ways (beyond/in addition to) therapy that could be meaningful/important to help those struggling in this arena; </a:t>
            </a:r>
            <a:r>
              <a:rPr lang="en-US"/>
              <a:t>therapist should be open to other ways people feel understood, helped, find meaning.</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b="1" lang="en-US"/>
              <a:t>Appreciating everyone is on a journey in relation to climate, we are all emerging from disavowal,‌ </a:t>
            </a:r>
            <a:r>
              <a:rPr b="1" lang="en-US">
                <a:solidFill>
                  <a:srgbClr val="0000FF"/>
                </a:solidFill>
              </a:rPr>
              <a:t>which is a‌ ‌constant‌ ‌dynamic‌ ‌recurring‌ ‌process‌ .</a:t>
            </a:r>
            <a:r>
              <a:rPr b="1" lang="en-US"/>
              <a:t> </a:t>
            </a:r>
            <a:r>
              <a:rPr lang="en-US"/>
              <a:t>This includes a capacity for compassion about how hard it is to remain in awareness of the difficult realities.</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2020-11-24T12:26:42Z</dcterms:created>
  <dc:creator>Beth Mark</dc:creator>
</cp:coreProperties>
</file>