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94" r:id="rId31"/>
    <p:sldId id="285" r:id="rId32"/>
    <p:sldId id="286" r:id="rId33"/>
    <p:sldId id="287" r:id="rId34"/>
    <p:sldId id="288" r:id="rId35"/>
    <p:sldId id="289" r:id="rId36"/>
    <p:sldId id="290" r:id="rId37"/>
    <p:sldId id="291" r:id="rId38"/>
    <p:sldId id="292" r:id="rId39"/>
    <p:sldId id="293" r:id="rId4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3"/>
  </p:normalViewPr>
  <p:slideViewPr>
    <p:cSldViewPr snapToGrid="0">
      <p:cViewPr varScale="1">
        <p:scale>
          <a:sx n="107" d="100"/>
          <a:sy n="107" d="100"/>
        </p:scale>
        <p:origin x="176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alibri"/>
      </a:defRPr>
    </a:lvl1pPr>
    <a:lvl2pPr indent="228600" defTabSz="457200" latinLnBrk="0">
      <a:defRPr sz="1200">
        <a:latin typeface="+mn-lt"/>
        <a:ea typeface="+mn-ea"/>
        <a:cs typeface="+mn-cs"/>
        <a:sym typeface="Calibri"/>
      </a:defRPr>
    </a:lvl2pPr>
    <a:lvl3pPr indent="457200" defTabSz="457200" latinLnBrk="0">
      <a:defRPr sz="1200">
        <a:latin typeface="+mn-lt"/>
        <a:ea typeface="+mn-ea"/>
        <a:cs typeface="+mn-cs"/>
        <a:sym typeface="Calibri"/>
      </a:defRPr>
    </a:lvl3pPr>
    <a:lvl4pPr indent="685800" defTabSz="457200" latinLnBrk="0">
      <a:defRPr sz="1200">
        <a:latin typeface="+mn-lt"/>
        <a:ea typeface="+mn-ea"/>
        <a:cs typeface="+mn-cs"/>
        <a:sym typeface="Calibri"/>
      </a:defRPr>
    </a:lvl4pPr>
    <a:lvl5pPr indent="914400" defTabSz="457200" latinLnBrk="0">
      <a:defRPr sz="1200">
        <a:latin typeface="+mn-lt"/>
        <a:ea typeface="+mn-ea"/>
        <a:cs typeface="+mn-cs"/>
        <a:sym typeface="Calibri"/>
      </a:defRPr>
    </a:lvl5pPr>
    <a:lvl6pPr indent="1143000" defTabSz="457200" latinLnBrk="0">
      <a:defRPr sz="1200">
        <a:latin typeface="+mn-lt"/>
        <a:ea typeface="+mn-ea"/>
        <a:cs typeface="+mn-cs"/>
        <a:sym typeface="Calibri"/>
      </a:defRPr>
    </a:lvl6pPr>
    <a:lvl7pPr indent="1371600" defTabSz="457200" latinLnBrk="0">
      <a:defRPr sz="1200">
        <a:latin typeface="+mn-lt"/>
        <a:ea typeface="+mn-ea"/>
        <a:cs typeface="+mn-cs"/>
        <a:sym typeface="Calibri"/>
      </a:defRPr>
    </a:lvl7pPr>
    <a:lvl8pPr indent="1600200" defTabSz="457200" latinLnBrk="0">
      <a:defRPr sz="1200">
        <a:latin typeface="+mn-lt"/>
        <a:ea typeface="+mn-ea"/>
        <a:cs typeface="+mn-cs"/>
        <a:sym typeface="Calibri"/>
      </a:defRPr>
    </a:lvl8pPr>
    <a:lvl9pPr indent="1828800" defTabSz="4572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hape 99"/>
          <p:cNvSpPr>
            <a:spLocks noGrp="1" noRot="1" noChangeAspect="1"/>
          </p:cNvSpPr>
          <p:nvPr>
            <p:ph type="sldImg"/>
          </p:nvPr>
        </p:nvSpPr>
        <p:spPr>
          <a:prstGeom prst="rect">
            <a:avLst/>
          </a:prstGeom>
        </p:spPr>
        <p:txBody>
          <a:bodyPr/>
          <a:lstStyle/>
          <a:p>
            <a:endParaRPr/>
          </a:p>
        </p:txBody>
      </p:sp>
      <p:sp>
        <p:nvSpPr>
          <p:cNvPr id="100" name="Shape 100"/>
          <p:cNvSpPr>
            <a:spLocks noGrp="1"/>
          </p:cNvSpPr>
          <p:nvPr>
            <p:ph type="body" sz="quarter" idx="1"/>
          </p:nvPr>
        </p:nvSpPr>
        <p:spPr>
          <a:prstGeom prst="rect">
            <a:avLst/>
          </a:prstGeom>
        </p:spPr>
        <p:txBody>
          <a:bodyPr/>
          <a:lstStyle/>
          <a:p>
            <a:pPr>
              <a:defRPr b="1"/>
            </a:pPr>
            <a:r>
              <a:t> It has been well established that the impacts of climate change are damaging to our physical and mental health. The damage hits certain populations more than others; the poor (in the United States this is more often people of color), the old and the very young. (Footnote here:please refer to sections ______ in Climate Psychopedia for detailed review of these topics). </a:t>
            </a:r>
          </a:p>
          <a:p>
            <a:pPr>
              <a:defRPr b="1"/>
            </a:pPr>
            <a:r>
              <a:t>     Efforts are underway to establish best practices designed to help all of us better mange the psychological impacts of climate change on our mental health and well being, both as individuals and as part of our communities.</a:t>
            </a:r>
          </a:p>
          <a:p>
            <a:pPr>
              <a:defRPr b="1"/>
            </a:pPr>
            <a:r>
              <a:t>     This presentation will focus on various psychosocial interventions and approaches that can be offered at a community level. These approaches are designed to help us maintain optimal mental health and wellbeing during the stressful life disruptions due to the climate crisis.</a:t>
            </a:r>
          </a:p>
          <a:p>
            <a:pPr>
              <a:defRPr b="1"/>
            </a:pPr>
            <a:r>
              <a:t>It is important to emphasize that these approaches will not be effective if offered in a “cookie cutter” manner. Each community has its own culture, norms and traditions. Each community faces varying levels of racism and structural inequities, making them more or less vulnerable to the effects of climate change.  Any community based approach must be developed as a collaborative enterprise between the members of a community and participating professionals.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hape 150"/>
          <p:cNvSpPr>
            <a:spLocks noGrp="1" noRot="1" noChangeAspect="1"/>
          </p:cNvSpPr>
          <p:nvPr>
            <p:ph type="sldImg"/>
          </p:nvPr>
        </p:nvSpPr>
        <p:spPr>
          <a:prstGeom prst="rect">
            <a:avLst/>
          </a:prstGeom>
        </p:spPr>
        <p:txBody>
          <a:bodyPr/>
          <a:lstStyle/>
          <a:p>
            <a:endParaRPr/>
          </a:p>
        </p:txBody>
      </p:sp>
      <p:sp>
        <p:nvSpPr>
          <p:cNvPr id="151" name="Shape 151"/>
          <p:cNvSpPr>
            <a:spLocks noGrp="1"/>
          </p:cNvSpPr>
          <p:nvPr>
            <p:ph type="body" sz="quarter" idx="1"/>
          </p:nvPr>
        </p:nvSpPr>
        <p:spPr>
          <a:prstGeom prst="rect">
            <a:avLst/>
          </a:prstGeom>
        </p:spPr>
        <p:txBody>
          <a:bodyPr/>
          <a:lstStyle/>
          <a:p>
            <a:pPr>
              <a:defRPr b="1"/>
            </a:pPr>
            <a:r>
              <a:t> </a:t>
            </a:r>
          </a:p>
          <a:p>
            <a:pPr>
              <a:defRPr b="1"/>
            </a:pPr>
            <a:r>
              <a:t>     There are a number of mental health and psychosocial interventions that have been used with success to help communities adapt after crisis. </a:t>
            </a:r>
          </a:p>
          <a:p>
            <a:pPr>
              <a:defRPr b="1"/>
            </a:pPr>
            <a:r>
              <a:t>These interventions hold promise for working with communities in the context of climate change as well.</a:t>
            </a:r>
          </a:p>
          <a:p>
            <a:pPr>
              <a:defRPr b="1"/>
            </a:pPr>
            <a:r>
              <a:t> </a:t>
            </a:r>
          </a:p>
          <a:p>
            <a:pPr>
              <a:defRPr b="1"/>
            </a:pPr>
            <a:r>
              <a:t>We will now review a number of these Mental Health Psycho Social Interventions and their potential use in various climate change impact scenarios: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hape 164"/>
          <p:cNvSpPr>
            <a:spLocks noGrp="1" noRot="1" noChangeAspect="1"/>
          </p:cNvSpPr>
          <p:nvPr>
            <p:ph type="sldImg"/>
          </p:nvPr>
        </p:nvSpPr>
        <p:spPr>
          <a:prstGeom prst="rect">
            <a:avLst/>
          </a:prstGeom>
        </p:spPr>
        <p:txBody>
          <a:bodyPr/>
          <a:lstStyle/>
          <a:p>
            <a:endParaRPr/>
          </a:p>
        </p:txBody>
      </p:sp>
      <p:sp>
        <p:nvSpPr>
          <p:cNvPr id="165" name="Shape 165"/>
          <p:cNvSpPr>
            <a:spLocks noGrp="1"/>
          </p:cNvSpPr>
          <p:nvPr>
            <p:ph type="body" sz="quarter" idx="1"/>
          </p:nvPr>
        </p:nvSpPr>
        <p:spPr>
          <a:prstGeom prst="rect">
            <a:avLst/>
          </a:prstGeom>
        </p:spPr>
        <p:txBody>
          <a:bodyPr/>
          <a:lstStyle/>
          <a:p>
            <a:r>
              <a:t> Psychological First Aid (PSA) was developed by the National Center for Post Traumatic Stress Disorder (National Center for Post Traumatic Stress Disorder, n.d.). It was designed to decrease the occurrence of post-traumatic stress disorder after natural and human-made disasters. PFA can be administered by non-mental health experts such as first responder, volunteers, community religious professionals and school personnel. It is culturally informed, has been translated into 33 languages and is used worldwide. </a:t>
            </a:r>
          </a:p>
          <a:p>
            <a:r>
              <a:t> </a:t>
            </a:r>
          </a:p>
          <a:p>
            <a:r>
              <a:t>     As noted earlier in this paper, PFA is not an evidence based intervention but is “evidence informed”. Brymer et al., (2006) writes “this model requires systematic empirical support; however, because many of the components have been guided by research, there is consensus among experts that these components provide effective ways to help survivors manage post-disaster distress and adversities, and to identify those who may require additional services.”</a:t>
            </a:r>
          </a:p>
          <a:p>
            <a:r>
              <a:t> </a:t>
            </a:r>
          </a:p>
          <a:p>
            <a:r>
              <a:t>     There are a number of ways to receive the 4-6 hour PFA training, including many on line options. Some online options are offered for no cost, including training through the Johns Hopkins Center for Public Health Preparedness (Johns Hopkins, n.d.)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a:spLocks noGrp="1" noRot="1" noChangeAspect="1"/>
          </p:cNvSpPr>
          <p:nvPr>
            <p:ph type="sldImg"/>
          </p:nvPr>
        </p:nvSpPr>
        <p:spPr>
          <a:prstGeom prst="rect">
            <a:avLst/>
          </a:prstGeom>
        </p:spPr>
        <p:txBody>
          <a:bodyPr/>
          <a:lstStyle/>
          <a:p>
            <a:endParaRPr/>
          </a:p>
        </p:txBody>
      </p:sp>
      <p:sp>
        <p:nvSpPr>
          <p:cNvPr id="173" name="Shape 173"/>
          <p:cNvSpPr>
            <a:spLocks noGrp="1"/>
          </p:cNvSpPr>
          <p:nvPr>
            <p:ph type="body" sz="quarter" idx="1"/>
          </p:nvPr>
        </p:nvSpPr>
        <p:spPr>
          <a:prstGeom prst="rect">
            <a:avLst/>
          </a:prstGeom>
        </p:spPr>
        <p:txBody>
          <a:bodyPr/>
          <a:lstStyle/>
          <a:p>
            <a:r>
              <a:t> Skills for Psychological Recovery (SPR) is an evidence-informed intervention developed by the National Child Traumatic Stress Network and the National Center for PTSD that can be offered to survivors in the weeks and months after a disaster. While PFA is delivered in the hours and days after a traumatic event, SPR is offered  after the acute phases of trauma response. It is a skill-building approach with the goal of helping survivors better manage post-disaster distress and adversity. SPR is culturally informed and can be offered to all ages by anyone providing services in post disaster recovery after they complete a five hour training course (Berkowitz, et al., 2010). </a:t>
            </a:r>
          </a:p>
          <a:p>
            <a:r>
              <a:t>     There are five core skills in SPR that can be taught in either a single session or a five session workshop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a:spLocks noGrp="1" noRot="1" noChangeAspect="1"/>
          </p:cNvSpPr>
          <p:nvPr>
            <p:ph type="sldImg"/>
          </p:nvPr>
        </p:nvSpPr>
        <p:spPr>
          <a:prstGeom prst="rect">
            <a:avLst/>
          </a:prstGeom>
        </p:spPr>
        <p:txBody>
          <a:bodyPr/>
          <a:lstStyle/>
          <a:p>
            <a:endParaRPr/>
          </a:p>
        </p:txBody>
      </p:sp>
      <p:sp>
        <p:nvSpPr>
          <p:cNvPr id="178" name="Shape 178"/>
          <p:cNvSpPr>
            <a:spLocks noGrp="1"/>
          </p:cNvSpPr>
          <p:nvPr>
            <p:ph type="body" sz="quarter" idx="1"/>
          </p:nvPr>
        </p:nvSpPr>
        <p:spPr>
          <a:prstGeom prst="rect">
            <a:avLst/>
          </a:prstGeom>
        </p:spPr>
        <p:txBody>
          <a:bodyPr/>
          <a:lstStyle/>
          <a:p>
            <a:r>
              <a:t> Climate Cafés (CC) were developed with the premise that diverse people will need to, and will benefit from, getting together informally to talk about climate change and discuss their concerns. It is a forum particularly well suited for people new to considering climate change and its implications. There are several models of CC, some led by mental health professionals and others by non-specialists. </a:t>
            </a:r>
          </a:p>
          <a:p>
            <a:r>
              <a:t> </a:t>
            </a:r>
          </a:p>
          <a:p>
            <a:r>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Shape 182"/>
          <p:cNvSpPr>
            <a:spLocks noGrp="1" noRot="1" noChangeAspect="1"/>
          </p:cNvSpPr>
          <p:nvPr>
            <p:ph type="sldImg"/>
          </p:nvPr>
        </p:nvSpPr>
        <p:spPr>
          <a:prstGeom prst="rect">
            <a:avLst/>
          </a:prstGeom>
        </p:spPr>
        <p:txBody>
          <a:bodyPr/>
          <a:lstStyle/>
          <a:p>
            <a:endParaRPr/>
          </a:p>
        </p:txBody>
      </p:sp>
      <p:sp>
        <p:nvSpPr>
          <p:cNvPr id="183" name="Shape 183"/>
          <p:cNvSpPr>
            <a:spLocks noGrp="1"/>
          </p:cNvSpPr>
          <p:nvPr>
            <p:ph type="body" sz="quarter" idx="1"/>
          </p:nvPr>
        </p:nvSpPr>
        <p:spPr>
          <a:prstGeom prst="rect">
            <a:avLst/>
          </a:prstGeom>
        </p:spPr>
        <p:txBody>
          <a:bodyPr/>
          <a:lstStyle/>
          <a:p>
            <a:r>
              <a:t> The Climate Psychology Alliance/UK (Climate Psychology Alliance, n.d.) developed a clinician led CC model. The overarching goal of the CC is to provide a supportive space, free of charge, in which people can share their thoughts and feelings about climate change. It is not a closed therapeutic group. Co-facilitators are recommended. The general structure is of the CC is as follows:  group members share what is on their minds about climate change, and what prompted them to attend the group. Group members are invited to comment what comes up for them in response to what other group members share. The leaders are there to listen for emotions and reflect them back, to help the group focus on the group process, and to mediate in order to protect the emotional safety of the space. The leaders do not suggest any course of action nor expectation that group members will take action regarding climate </a:t>
            </a:r>
          </a:p>
          <a:p>
            <a:r>
              <a:t> </a:t>
            </a:r>
          </a:p>
          <a:p>
            <a:r>
              <a:t>     The Climate and Mind Group (Climate and Mind, n.d.) has posted a suggested template for a CC discussion group, modeled loosely off of the Death Café’ project. </a:t>
            </a:r>
            <a:r>
              <a:rPr i="1"/>
              <a:t>“  </a:t>
            </a:r>
            <a:r>
              <a:t>(Death Cafés are a gatherings with the aim of helping people become more aware of death and their own mortality as a way to become more engaged and fully alive as they go about their finite lives). In this model, the CC can be led by a non-clinician.</a:t>
            </a:r>
          </a:p>
          <a:p>
            <a:r>
              <a:t>The are several specifics goals in this model:</a:t>
            </a:r>
          </a:p>
          <a:p>
            <a:r>
              <a:t>Provide a supportive and welcoming space for people to share their thoughts and feelings about climate change</a:t>
            </a:r>
          </a:p>
          <a:p>
            <a:r>
              <a:t>In the process of sharing, gain and provide encouragement, support and solidarity</a:t>
            </a:r>
          </a:p>
          <a:p>
            <a:r>
              <a:t>Explore how to take personal, community or global action to address climate change</a:t>
            </a:r>
          </a:p>
          <a:p>
            <a:r>
              <a:t>      In contrast to the CPA/UK model, this model includes an action component, striving to “included equal doses of hope and action. If at all possible, participants should leave feeling empowered and energized, rather than hopeless and depressed (Climate and Mind, n.d.).</a:t>
            </a:r>
          </a:p>
          <a:p>
            <a:r>
              <a:t>     There is, to date, no published information or research on the experience of CC participants.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Shape 190"/>
          <p:cNvSpPr>
            <a:spLocks noGrp="1" noRot="1" noChangeAspect="1"/>
          </p:cNvSpPr>
          <p:nvPr>
            <p:ph type="sldImg"/>
          </p:nvPr>
        </p:nvSpPr>
        <p:spPr>
          <a:prstGeom prst="rect">
            <a:avLst/>
          </a:prstGeom>
        </p:spPr>
        <p:txBody>
          <a:bodyPr/>
          <a:lstStyle/>
          <a:p>
            <a:endParaRPr/>
          </a:p>
        </p:txBody>
      </p:sp>
      <p:sp>
        <p:nvSpPr>
          <p:cNvPr id="191" name="Shape 191"/>
          <p:cNvSpPr>
            <a:spLocks noGrp="1"/>
          </p:cNvSpPr>
          <p:nvPr>
            <p:ph type="body" sz="quarter" idx="1"/>
          </p:nvPr>
        </p:nvSpPr>
        <p:spPr>
          <a:prstGeom prst="rect">
            <a:avLst/>
          </a:prstGeom>
        </p:spPr>
        <p:txBody>
          <a:bodyPr/>
          <a:lstStyle/>
          <a:p>
            <a:r>
              <a:t>The Good Grief Network (TGGN) is a nonprofit support group organization with an aim to help people build  “personal resilience” for living with climate change as well as other systemic issues such as racism, classism, sexism and homophobia.  The co-founders, LaUra Schmidt and Aimee Lewis-Reau, anchor their program in a 10-step model, similar to Alcoholics Anonymous. The purpose of the meetings are to gather with others in order to build community and to enhance one’s ability to accept and sit with uncertainty, pain, loss and grief. They proposed that as a result of this process, personal resilience is built. The group meets for 10 consecutive weeks and is led by people who have received training from The Good Grief Network staff. There is no requirement that the leaders have mental health  work experience or training. Neither Schmidt or Lewis-Reau are certified mental health providers.</a:t>
            </a:r>
          </a:p>
          <a:p>
            <a:r>
              <a:t>Readings by climate change authors such as Joanna Macy and Jem Bendell and trauma experts such as Bessel Van der Kolk are recommended to support each step. Meditation and Yoga exercises are recommended as well.</a:t>
            </a:r>
          </a:p>
          <a:p>
            <a:r>
              <a:t> </a:t>
            </a:r>
          </a:p>
          <a:p>
            <a:r>
              <a:t>     Group leaders do not prescribe any specific climate related action to group members, but rather aim to support members in their personal discover of meaningful climate action. </a:t>
            </a:r>
          </a:p>
          <a:p>
            <a:r>
              <a:t> </a:t>
            </a:r>
          </a:p>
          <a:p>
            <a:r>
              <a:t>     Schmidt and Lewis-Reau do not necessarily discourage group members from discussing and processing past non-climate related traumatic events during group meetings, their thought being that processing past traumatic events can “free you from the extra weights that are tethering you from being a nimble actor” in dealing with the impacts of climate change (NPR, 2020).</a:t>
            </a:r>
          </a:p>
          <a:p>
            <a:r>
              <a:t> </a:t>
            </a:r>
          </a:p>
          <a:p>
            <a:r>
              <a:t>     There is, to date, no published information or research on the experience of TGGN participants.</a:t>
            </a:r>
          </a:p>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Shape 195"/>
          <p:cNvSpPr>
            <a:spLocks noGrp="1" noRot="1" noChangeAspect="1"/>
          </p:cNvSpPr>
          <p:nvPr>
            <p:ph type="sldImg"/>
          </p:nvPr>
        </p:nvSpPr>
        <p:spPr>
          <a:prstGeom prst="rect">
            <a:avLst/>
          </a:prstGeom>
        </p:spPr>
        <p:txBody>
          <a:bodyPr/>
          <a:lstStyle/>
          <a:p>
            <a:endParaRPr/>
          </a:p>
        </p:txBody>
      </p:sp>
      <p:sp>
        <p:nvSpPr>
          <p:cNvPr id="196" name="Shape 196"/>
          <p:cNvSpPr>
            <a:spLocks noGrp="1"/>
          </p:cNvSpPr>
          <p:nvPr>
            <p:ph type="body" sz="quarter" idx="1"/>
          </p:nvPr>
        </p:nvSpPr>
        <p:spPr>
          <a:prstGeom prst="rect">
            <a:avLst/>
          </a:prstGeom>
        </p:spPr>
        <p:txBody>
          <a:bodyPr/>
          <a:lstStyle/>
          <a:p>
            <a:r>
              <a:t>One of the key premises of TWTR is that in order for humanity to respond adaptively to the overwhelming and pressing problem of climate change, we as individuals must learn how to shift from an automatic psychological response of withdrawal and defensiveness towards an active, creative and collective response. The idea of “Active Hope” is offered in this approach, meaning that in the process of the transformational learning, a new type of hope can emerge.</a:t>
            </a:r>
          </a:p>
          <a:p>
            <a:r>
              <a: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Shape 200"/>
          <p:cNvSpPr>
            <a:spLocks noGrp="1" noRot="1" noChangeAspect="1"/>
          </p:cNvSpPr>
          <p:nvPr>
            <p:ph type="sldImg"/>
          </p:nvPr>
        </p:nvSpPr>
        <p:spPr>
          <a:prstGeom prst="rect">
            <a:avLst/>
          </a:prstGeom>
        </p:spPr>
        <p:txBody>
          <a:bodyPr/>
          <a:lstStyle/>
          <a:p>
            <a:endParaRPr/>
          </a:p>
        </p:txBody>
      </p:sp>
      <p:sp>
        <p:nvSpPr>
          <p:cNvPr id="201" name="Shape 201"/>
          <p:cNvSpPr>
            <a:spLocks noGrp="1"/>
          </p:cNvSpPr>
          <p:nvPr>
            <p:ph type="body" sz="quarter" idx="1"/>
          </p:nvPr>
        </p:nvSpPr>
        <p:spPr>
          <a:prstGeom prst="rect">
            <a:avLst/>
          </a:prstGeom>
        </p:spPr>
        <p:txBody>
          <a:bodyPr/>
          <a:lstStyle/>
          <a:p>
            <a:r>
              <a:t>TWTR workshops (conducted in one meeting or several consecutive meetings) consist of a four step process called “The Spiral”. The process is designed to help participants explore and learn how to experience and tolerate their emotional reactions when considering catastrophic world problems such as climate change (The Work That Reconnects, n.d). The four consecutive steps are as follows:</a:t>
            </a:r>
          </a:p>
          <a:p>
            <a:r>
              <a:t>Gratitude</a:t>
            </a:r>
          </a:p>
          <a:p>
            <a:r>
              <a:t>Grief for the world</a:t>
            </a:r>
          </a:p>
          <a:p>
            <a:r>
              <a:t>Seeing with new eyes</a:t>
            </a:r>
          </a:p>
          <a:p>
            <a:r>
              <a:t>Going forth</a:t>
            </a:r>
          </a:p>
          <a:p>
            <a:r>
              <a:t> </a:t>
            </a:r>
          </a:p>
          <a:p>
            <a:r>
              <a:t>     Instead of turning away from the problem and our pain about it, group members develop the capacity to not only recognize and tolerate their feelings but to re-frame them, honor them, and use the fresh perspectives to contribute to “The Great Turning”, a societal transformation from an industrial, growth and consumer based society to a more equitable and sustainable  society.</a:t>
            </a:r>
          </a:p>
          <a:p>
            <a:r>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Shape 205"/>
          <p:cNvSpPr>
            <a:spLocks noGrp="1" noRot="1" noChangeAspect="1"/>
          </p:cNvSpPr>
          <p:nvPr>
            <p:ph type="sldImg"/>
          </p:nvPr>
        </p:nvSpPr>
        <p:spPr>
          <a:prstGeom prst="rect">
            <a:avLst/>
          </a:prstGeom>
        </p:spPr>
        <p:txBody>
          <a:bodyPr/>
          <a:lstStyle/>
          <a:p>
            <a:endParaRPr/>
          </a:p>
        </p:txBody>
      </p:sp>
      <p:sp>
        <p:nvSpPr>
          <p:cNvPr id="206" name="Shape 206"/>
          <p:cNvSpPr>
            <a:spLocks noGrp="1"/>
          </p:cNvSpPr>
          <p:nvPr>
            <p:ph type="body" sz="quarter" idx="1"/>
          </p:nvPr>
        </p:nvSpPr>
        <p:spPr>
          <a:prstGeom prst="rect">
            <a:avLst/>
          </a:prstGeom>
        </p:spPr>
        <p:txBody>
          <a:bodyPr/>
          <a:lstStyle/>
          <a:p>
            <a:r>
              <a:t>”.  Deep Adaptation (DA) positions itself outside of mainstream work on climate adaptation in that is assumes inevitable societal break down and collapse due to climate change, and intentionally challenges the idea that “hope” should be part of an approach to climate change adaptation. </a:t>
            </a:r>
          </a:p>
          <a:p>
            <a:r>
              <a:t> </a:t>
            </a:r>
          </a:p>
          <a:p>
            <a:r>
              <a:t>     DA work takes place as an international online forum with a number of subgroups: a Professions Network for professional collaborations exploring climate collapse, a Groups Network aimed for “cross-pollination” between groups focused on related topics, and Positive Deep Adaptation, a Facebook group created for sharing the psycho-social-spiritual implication of climate collapse as well as sharing practical knowledge to support personal, local, national and international wellbeing before and during social breakdown.  The addition of “Positive” to the Facebook group’s name is intentional, as the group’s focus is not to detail and recount the collapse, but to support personal and community adaptation mechanisms to best live with collapse.</a:t>
            </a:r>
          </a:p>
          <a:p>
            <a:r>
              <a:t>The goal of the work is to develop  “collapse-readiness” (i.e. creating an equitable system for distribution of life essentials such as food, water, energy, health care) as well as “collapse-transcendence” (fostering the psycho-social-spiritual-cultural shifts that must occur in order for humans to accept and live through collapse with some composure and stability.</a:t>
            </a:r>
          </a:p>
          <a:p>
            <a:r>
              <a:t> </a:t>
            </a:r>
          </a:p>
          <a:p>
            <a:endParaRPr/>
          </a:p>
          <a:p>
            <a:r>
              <a: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Shape 213"/>
          <p:cNvSpPr>
            <a:spLocks noGrp="1" noRot="1" noChangeAspect="1"/>
          </p:cNvSpPr>
          <p:nvPr>
            <p:ph type="sldImg"/>
          </p:nvPr>
        </p:nvSpPr>
        <p:spPr>
          <a:prstGeom prst="rect">
            <a:avLst/>
          </a:prstGeom>
        </p:spPr>
        <p:txBody>
          <a:bodyPr/>
          <a:lstStyle/>
          <a:p>
            <a:endParaRPr/>
          </a:p>
        </p:txBody>
      </p:sp>
      <p:sp>
        <p:nvSpPr>
          <p:cNvPr id="214" name="Shape 214"/>
          <p:cNvSpPr>
            <a:spLocks noGrp="1"/>
          </p:cNvSpPr>
          <p:nvPr>
            <p:ph type="body" sz="quarter" idx="1"/>
          </p:nvPr>
        </p:nvSpPr>
        <p:spPr>
          <a:prstGeom prst="rect">
            <a:avLst/>
          </a:prstGeom>
        </p:spPr>
        <p:txBody>
          <a:bodyPr/>
          <a:lstStyle/>
          <a:p>
            <a:r>
              <a:t>Transformational Resilience (TR) is an approach developed by Bob Doppelt, who has had training in both counseling psychology and environmental science. This workshop approach focuses on building individual and community psycho-social-spiritual resilience in order to prevent and minimize the harmful impacts of climate changes (Doppelt, 2017). It is a model based on the premise that there can be post-traumatic growth, and that living through and with adversity can result in the creation of a more satisfying way of life than before the adversity.</a:t>
            </a:r>
          </a:p>
          <a:p>
            <a:r>
              <a:t> Doppelt (2017) proposes that the TR approach not only can help individuals develop resilience, but the skills of presencing and purposing learned by individuals can help communities shift from being  “trauma-organized”(fear-based, with </a:t>
            </a:r>
          </a:p>
          <a:p>
            <a:r>
              <a:t>     TR is tailored for diverse participants, i.e. different ages, demographics, communities and cultures and nationalities. The TR workshops can also be tailored to specific occupational groups including mental health and social services workers, first responders, environmental scientists and policy makers, climate activists, businesses and non-profit organizations. A small number of highly trained and experienced clinicians lead the workshops which do involved a fee.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a:spLocks noGrp="1" noRot="1" noChangeAspect="1"/>
          </p:cNvSpPr>
          <p:nvPr>
            <p:ph type="sldImg"/>
          </p:nvPr>
        </p:nvSpPr>
        <p:spPr>
          <a:prstGeom prst="rect">
            <a:avLst/>
          </a:prstGeom>
        </p:spPr>
        <p:txBody>
          <a:bodyPr/>
          <a:lstStyle/>
          <a:p>
            <a:endParaRPr/>
          </a:p>
        </p:txBody>
      </p:sp>
      <p:sp>
        <p:nvSpPr>
          <p:cNvPr id="105" name="Shape 105"/>
          <p:cNvSpPr>
            <a:spLocks noGrp="1"/>
          </p:cNvSpPr>
          <p:nvPr>
            <p:ph type="body" sz="quarter" idx="1"/>
          </p:nvPr>
        </p:nvSpPr>
        <p:spPr>
          <a:prstGeom prst="rect">
            <a:avLst/>
          </a:prstGeom>
        </p:spPr>
        <p:txBody>
          <a:bodyPr/>
          <a:lstStyle/>
          <a:p>
            <a:pPr>
              <a:defRPr b="1"/>
            </a:pPr>
            <a:r>
              <a:rPr dirty="0"/>
              <a:t> Let’s begin with some basic definitions. Some of the same words are employed by a variety of disciplines working on climate change issues, but they mean somewhat different things</a:t>
            </a:r>
            <a:r>
              <a:rPr b="0" dirty="0"/>
              <a:t>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Shape 218"/>
          <p:cNvSpPr>
            <a:spLocks noGrp="1" noRot="1" noChangeAspect="1"/>
          </p:cNvSpPr>
          <p:nvPr>
            <p:ph type="sldImg"/>
          </p:nvPr>
        </p:nvSpPr>
        <p:spPr>
          <a:prstGeom prst="rect">
            <a:avLst/>
          </a:prstGeom>
        </p:spPr>
        <p:txBody>
          <a:bodyPr/>
          <a:lstStyle/>
          <a:p>
            <a:endParaRPr/>
          </a:p>
        </p:txBody>
      </p:sp>
      <p:sp>
        <p:nvSpPr>
          <p:cNvPr id="219" name="Shape 219"/>
          <p:cNvSpPr>
            <a:spLocks noGrp="1"/>
          </p:cNvSpPr>
          <p:nvPr>
            <p:ph type="body" sz="quarter" idx="1"/>
          </p:nvPr>
        </p:nvSpPr>
        <p:spPr>
          <a:prstGeom prst="rect">
            <a:avLst/>
          </a:prstGeom>
        </p:spPr>
        <p:txBody>
          <a:bodyPr/>
          <a:lstStyle/>
          <a:p>
            <a:r>
              <a:t>“Presencing” and “Purposing” are the two foundational skills taught in TR workshops. Attention is paid to presenting and teaching these skills in an age appropriate, culturally informed manner. </a:t>
            </a:r>
          </a:p>
          <a:p>
            <a:r>
              <a:t>      Presencing involves integrating skills for self-regulation in order to regulate the ”fight/flight” response. These skills include body-based techniques such as grounding and mindful breathing. Psychoeducation, consisting of a review of the neurobiology of the acute and chronic stress response, is woven into the skill building. The maladaptive nature of the fight/flight response, when employed as the only “go to” response to climate stressors is illustrated by sharing the negative impacts on individual’s physical and mental health as well as harm to the social health of a community (e.g. distrust, increased interpersonal aggression, and decreased concern for the “other” which includes the environment.</a:t>
            </a:r>
          </a:p>
          <a:p>
            <a:r>
              <a:t> </a:t>
            </a:r>
          </a:p>
          <a:p>
            <a:r>
              <a:t>     Purposing involves helping participants explore and consider their values and what matters most to them in life. Through the steps of Purposing, participants imagine and begin to create an intentionally meaningful life, in spite of the unfavorable conditions created by climate change. The skills involved in Purposing include: cultivating appreciation for insights of self and others in adversity, clarifying values to live by, and “harvesting hope” for the future by engaging creatively in relationships and activities that promote the wellbeing of self, others and the environment.  Purposing emphasizes the importance of nurturing and growing social support  networks, as well as developing more resilient core community infrastructure systems (e.g. food, water, energy)</a:t>
            </a:r>
          </a:p>
          <a:p>
            <a:r>
              <a:t> </a:t>
            </a:r>
          </a:p>
          <a:p>
            <a:r>
              <a:t>     Doppelt (2017) proposes that the TR approach not only can help individuals develop resilience, but the skills of presencing and purposing learned by individuals can help communities shift from being  “trauma-organized”(fear-based, with rigid and punitive policies) to “resilience-enhancing” communities.</a:t>
            </a:r>
          </a:p>
          <a:p>
            <a:r>
              <a:t> </a:t>
            </a:r>
          </a:p>
          <a:p>
            <a:r>
              <a:t>   There are a number of TR workshop participant testimonials available online (The Resource Innovation Group, n.d.) describing benefits of workshop participation. Additionally, survey results are available on line which describe participants responses to a TR workshop presented in 2014. The majority of participants rated the workshop as a very valuable experience and one which increased their “personal resilience skills and their ability to help other people develop resilience skills and practices” (The Resource Innovation Group, n.d.). To date, there is no other published information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Shape 223"/>
          <p:cNvSpPr>
            <a:spLocks noGrp="1" noRot="1" noChangeAspect="1"/>
          </p:cNvSpPr>
          <p:nvPr>
            <p:ph type="sldImg"/>
          </p:nvPr>
        </p:nvSpPr>
        <p:spPr>
          <a:prstGeom prst="rect">
            <a:avLst/>
          </a:prstGeom>
        </p:spPr>
        <p:txBody>
          <a:bodyPr/>
          <a:lstStyle/>
          <a:p>
            <a:endParaRPr/>
          </a:p>
        </p:txBody>
      </p:sp>
      <p:sp>
        <p:nvSpPr>
          <p:cNvPr id="224" name="Shape 224"/>
          <p:cNvSpPr>
            <a:spLocks noGrp="1"/>
          </p:cNvSpPr>
          <p:nvPr>
            <p:ph type="body" sz="quarter" idx="1"/>
          </p:nvPr>
        </p:nvSpPr>
        <p:spPr>
          <a:prstGeom prst="rect">
            <a:avLst/>
          </a:prstGeom>
        </p:spPr>
        <p:txBody>
          <a:bodyPr/>
          <a:lstStyle/>
          <a:p>
            <a:r>
              <a:t>Climate change has multiple, negative impacts on mental health. The effects can be direct and indirect, short-term and long-term, immediate and delayed. Individuals and communities display a wide range of vulnerability in response to these impacts </a:t>
            </a:r>
          </a:p>
          <a:p>
            <a:r>
              <a:t>Given the variety of both the timing and type of climate change related insults and their psychological impacts, it follows that there is no one method or intervention that fits the bill when considering various help options. Which of the option discussed are best suited for which situation and which person? Let us consider this question from a variety of angles.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Shape 228"/>
          <p:cNvSpPr>
            <a:spLocks noGrp="1" noRot="1" noChangeAspect="1"/>
          </p:cNvSpPr>
          <p:nvPr>
            <p:ph type="sldImg"/>
          </p:nvPr>
        </p:nvSpPr>
        <p:spPr>
          <a:prstGeom prst="rect">
            <a:avLst/>
          </a:prstGeom>
        </p:spPr>
        <p:txBody>
          <a:bodyPr/>
          <a:lstStyle/>
          <a:p>
            <a:endParaRPr/>
          </a:p>
        </p:txBody>
      </p:sp>
      <p:sp>
        <p:nvSpPr>
          <p:cNvPr id="229" name="Shape 229"/>
          <p:cNvSpPr>
            <a:spLocks noGrp="1"/>
          </p:cNvSpPr>
          <p:nvPr>
            <p:ph type="body" sz="quarter" idx="1"/>
          </p:nvPr>
        </p:nvSpPr>
        <p:spPr>
          <a:prstGeom prst="rect">
            <a:avLst/>
          </a:prstGeom>
        </p:spPr>
        <p:txBody>
          <a:bodyPr/>
          <a:lstStyle/>
          <a:p>
            <a:r>
              <a:t>One way to answer this question has to do with the timing and type of the climate change insult. For people who have experienced an acute environmental trauma (e.g. extreme weather event, flooding, fuel train derailment), PSA and SPR are the fitting choices. For individuals and communities that are in the process of experiencing ongoing, chronic environmental disasters such as drought, crop failure and sea level rise, approaches that can provide practical supports as well as hold space for grieving, re-evaluation and re-imagining of the future should be considered (i.e. TGGN, TWTR, DA and TR). For those people who are somewhat distant from feeling the physical impacts of climate change but are experiencing anticipatory anxiety, fear, grief, anger and distress, participation in CC, TGGN, TWTR, DA and TR could be beneficial.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Shape 233"/>
          <p:cNvSpPr>
            <a:spLocks noGrp="1" noRot="1" noChangeAspect="1"/>
          </p:cNvSpPr>
          <p:nvPr>
            <p:ph type="sldImg"/>
          </p:nvPr>
        </p:nvSpPr>
        <p:spPr>
          <a:prstGeom prst="rect">
            <a:avLst/>
          </a:prstGeom>
        </p:spPr>
        <p:txBody>
          <a:bodyPr/>
          <a:lstStyle/>
          <a:p>
            <a:endParaRPr/>
          </a:p>
        </p:txBody>
      </p:sp>
      <p:sp>
        <p:nvSpPr>
          <p:cNvPr id="234" name="Shape 234"/>
          <p:cNvSpPr>
            <a:spLocks noGrp="1"/>
          </p:cNvSpPr>
          <p:nvPr>
            <p:ph type="body" sz="quarter" idx="1"/>
          </p:nvPr>
        </p:nvSpPr>
        <p:spPr>
          <a:prstGeom prst="rect">
            <a:avLst/>
          </a:prstGeom>
        </p:spPr>
        <p:txBody>
          <a:bodyPr/>
          <a:lstStyle/>
          <a:p>
            <a:r>
              <a:t>We can also consider the question of “best matches” of people to programs using the previously outlined framework offered by Clayton et al., (2017). For people most in need of specific coping techniques and self-regulation skills, PFA, SPR, and TR provides both psychoeducation about the stress response as well as teach specific stress reduction and coping techniques. Cultivating resiliency is an explicit goal in SPR, TGGN, TWR, DA and TR, though it is worth noting that the definition of resiliency is not consistent across approaches. Fostering meaningful behaviors in line with values is a stated goal in TGGN, TWR, DA and TR as well as some of the CC models. Promoting meaningful social connections is a key element of PFA, SPR, TGGN, TWR, DA and TR. The importance of social connection is implicit in the shared, experiential nature of the CC but is not necessarily an explicitly stated theme.</a:t>
            </a:r>
          </a:p>
          <a:p>
            <a:r>
              <a:t>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Shape 238"/>
          <p:cNvSpPr>
            <a:spLocks noGrp="1" noRot="1" noChangeAspect="1"/>
          </p:cNvSpPr>
          <p:nvPr>
            <p:ph type="sldImg"/>
          </p:nvPr>
        </p:nvSpPr>
        <p:spPr>
          <a:prstGeom prst="rect">
            <a:avLst/>
          </a:prstGeom>
        </p:spPr>
        <p:txBody>
          <a:bodyPr/>
          <a:lstStyle/>
          <a:p>
            <a:endParaRPr/>
          </a:p>
        </p:txBody>
      </p:sp>
      <p:sp>
        <p:nvSpPr>
          <p:cNvPr id="239" name="Shape 239"/>
          <p:cNvSpPr>
            <a:spLocks noGrp="1"/>
          </p:cNvSpPr>
          <p:nvPr>
            <p:ph type="body" sz="quarter" idx="1"/>
          </p:nvPr>
        </p:nvSpPr>
        <p:spPr>
          <a:prstGeom prst="rect">
            <a:avLst/>
          </a:prstGeom>
        </p:spPr>
        <p:txBody>
          <a:bodyPr/>
          <a:lstStyle/>
          <a:p>
            <a:r>
              <a:t>It would also be important to consider the potential psychological vulnerability of the attendee when determining a good group match. Some of the approaches are designed to acknowledge and help decrease psychological activation (PFA, SPR, TR). Others are designed to encourage participants to more fully connect and experience the often distressing emotions that come along with considering climate change (CC’s, TGGN, TWR, DA). These experiences can be psychologically destabilizing for participants, and it falls to the group leaders to assist participants if this occurs.  The group leaders have varying degrees of leadership training, no requirements for mental health degrees and it is unclear what procedures are to be taken if a group member deteriorates psychologically. Given these factors, these types of group experiences might be problematic for psychologically vulnerable participants.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Shape 243"/>
          <p:cNvSpPr>
            <a:spLocks noGrp="1" noRot="1" noChangeAspect="1"/>
          </p:cNvSpPr>
          <p:nvPr>
            <p:ph type="sldImg"/>
          </p:nvPr>
        </p:nvSpPr>
        <p:spPr>
          <a:prstGeom prst="rect">
            <a:avLst/>
          </a:prstGeom>
        </p:spPr>
        <p:txBody>
          <a:bodyPr/>
          <a:lstStyle/>
          <a:p>
            <a:endParaRPr/>
          </a:p>
        </p:txBody>
      </p:sp>
      <p:sp>
        <p:nvSpPr>
          <p:cNvPr id="244" name="Shape 244"/>
          <p:cNvSpPr>
            <a:spLocks noGrp="1"/>
          </p:cNvSpPr>
          <p:nvPr>
            <p:ph type="body" sz="quarter" idx="1"/>
          </p:nvPr>
        </p:nvSpPr>
        <p:spPr>
          <a:prstGeom prst="rect">
            <a:avLst/>
          </a:prstGeom>
        </p:spPr>
        <p:txBody>
          <a:bodyPr/>
          <a:lstStyle/>
          <a:p>
            <a:r>
              <a:t> Imbued in any discussion of climate change are the inevitable questions of whether there is reason for humans to feel any optimism or hope for the future. These questions are addressed in some of the approaches discussed.  </a:t>
            </a:r>
          </a:p>
          <a:p>
            <a:r>
              <a:t> </a:t>
            </a:r>
          </a:p>
          <a:p>
            <a:r>
              <a:t>     Macy &amp; Johnstone, (2012) suggest that there are two meanings for hope, one based in hopefulness (i.e. what we are hoping for can and will happen if we take action) and the other based in desire (i.e. what we are hoping for may not come about in the end, but we continue to take action towards that end as a practice of  “Active Hope”. The Active Hope of TWTR does not require optimism, and even in the midst of hopeless, can be exercised.</a:t>
            </a:r>
          </a:p>
          <a:p>
            <a:r>
              <a:t>   Bendell,  (2019) proposed “Radical Hope” as part of the fourth and last pillar of Deep Adaption work, “Reconciliation”. Bendell goes on to explain that Radical Hope can emerge only when there is a complete acceptance of societal collapse, it is an “empowered surrender to a situation” which can free people to “live lovingly, creatively and truthfully. </a:t>
            </a:r>
          </a:p>
          <a:p>
            <a:r>
              <a:t>    Doppelt, (2016) suggests that hope is not only possible but can be cultivated in the process of Transformational Resilience.  This model proposes that there can be post-traumatic growth by living through adversity and finding new sources of meaning and direction. The “Purposing” component of TR focuses on developing skills to define and create a more meaningful and values driven life, which in turn generates hope.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prstGeom prst="rect">
            <a:avLst/>
          </a:prstGeom>
        </p:spPr>
        <p:txBody>
          <a:bodyPr/>
          <a:lstStyle/>
          <a:p>
            <a:endParaRPr/>
          </a:p>
        </p:txBody>
      </p:sp>
      <p:sp>
        <p:nvSpPr>
          <p:cNvPr id="110" name="Shape 110"/>
          <p:cNvSpPr>
            <a:spLocks noGrp="1"/>
          </p:cNvSpPr>
          <p:nvPr>
            <p:ph type="body" sz="quarter" idx="1"/>
          </p:nvPr>
        </p:nvSpPr>
        <p:spPr>
          <a:prstGeom prst="rect">
            <a:avLst/>
          </a:prstGeom>
        </p:spPr>
        <p:txBody>
          <a:bodyPr/>
          <a:lstStyle/>
          <a:p>
            <a:r>
              <a:rPr dirty="0"/>
              <a:t>Examples: </a:t>
            </a:r>
            <a:r>
              <a:rPr b="1" dirty="0"/>
              <a:t>. In urban settings, with concentrated hardscape and buildings creating heat islands, the engineer might consider “adaptation” strategies including planting trees and vegetation, or replacing roofs with reflective material or green roofs with vegetation. When considering how to protect houses from rising sea levels or flooding from extreme weather events, the engineer would consider various  “adaptation” techniques in order to make structural changes in the environment, for example nourishing beaches with more sand, or restoring wetlands in order to act as natural sponges.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a:spLocks noGrp="1" noRot="1" noChangeAspect="1"/>
          </p:cNvSpPr>
          <p:nvPr>
            <p:ph type="sldImg"/>
          </p:nvPr>
        </p:nvSpPr>
        <p:spPr>
          <a:prstGeom prst="rect">
            <a:avLst/>
          </a:prstGeom>
        </p:spPr>
        <p:txBody>
          <a:bodyPr/>
          <a:lstStyle/>
          <a:p>
            <a:endParaRPr/>
          </a:p>
        </p:txBody>
      </p:sp>
      <p:sp>
        <p:nvSpPr>
          <p:cNvPr id="115" name="Shape 115"/>
          <p:cNvSpPr>
            <a:spLocks noGrp="1"/>
          </p:cNvSpPr>
          <p:nvPr>
            <p:ph type="body" sz="quarter" idx="1"/>
          </p:nvPr>
        </p:nvSpPr>
        <p:spPr>
          <a:prstGeom prst="rect">
            <a:avLst/>
          </a:prstGeom>
        </p:spPr>
        <p:txBody>
          <a:bodyPr/>
          <a:lstStyle>
            <a:lvl1pPr>
              <a:defRPr b="1"/>
            </a:lvl1pPr>
          </a:lstStyle>
          <a:p>
            <a:r>
              <a:t>The definition of “adaptation” when considering psychological adaptation to climate change is a work in progress. The consensus expert opinion at this point suggests that psychological adaptation includes the ability to not only tolerate, endure and cope with the negative impacts of climate change, but includes an intentional cultivation of RESILIENCE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a:spLocks noGrp="1" noRot="1" noChangeAspect="1"/>
          </p:cNvSpPr>
          <p:nvPr>
            <p:ph type="sldImg"/>
          </p:nvPr>
        </p:nvSpPr>
        <p:spPr>
          <a:prstGeom prst="rect">
            <a:avLst/>
          </a:prstGeom>
        </p:spPr>
        <p:txBody>
          <a:bodyPr/>
          <a:lstStyle/>
          <a:p>
            <a:endParaRPr/>
          </a:p>
        </p:txBody>
      </p:sp>
      <p:sp>
        <p:nvSpPr>
          <p:cNvPr id="123" name="Shape 123"/>
          <p:cNvSpPr>
            <a:spLocks noGrp="1"/>
          </p:cNvSpPr>
          <p:nvPr>
            <p:ph type="body" sz="quarter" idx="1"/>
          </p:nvPr>
        </p:nvSpPr>
        <p:spPr>
          <a:prstGeom prst="rect">
            <a:avLst/>
          </a:prstGeom>
        </p:spPr>
        <p:txBody>
          <a:bodyPr/>
          <a:lstStyle/>
          <a:p>
            <a:r>
              <a:t>Ignoring climate realities, denial. While denial can reduce anxiety in the short run , it fails to prepare one for mounting climate issues and robs one of opportunities for participation in solutions.</a:t>
            </a:r>
          </a:p>
          <a:p>
            <a:r>
              <a:t>Working on climate change without needed forms of self-care, leading to burn out. The urgent nature of our collective situation leads many to push aside needs for balance and rest in one’s own life. The overextended should be reminded that pollution can be internal as well as external, and that this is a marathon, not a sprint, so burn out is maladaptive </a:t>
            </a:r>
          </a:p>
          <a:p>
            <a:r>
              <a:t>Simply building a bunker  -  this action while perhaps conferring short term decreases in anxiety as one is taking seemingly protective action ignores the implications of climate change long term for infrastructure, and  food and water supplies and most maladaptively the focus on survival of self and one’s own family diverts attention and energy from the actual solutions that exist within creative collective actions </a:t>
            </a:r>
          </a:p>
          <a:p>
            <a:r>
              <a:t>Rebuilding of one’s life, post-disaster, in the same old ways. While it can be comforting to imagine that one can rebuild things as they were, it is maladaptive to not recognize disasters as opportunities for re-assessment – if one is in a particularly disaster prone area, options for relocation should be considered given that many processes such as flooding will increase with climate change.  Less consumptive lifestyles are also more adaptive and should be particularly considered post disaster </a:t>
            </a:r>
          </a:p>
          <a:p>
            <a:r>
              <a:t>Othering” of those with different attitudes towards climate change and failing to take their positive values to heart for incorporation into a fuller response. Because climate change is a collective problem, we only move forward together, therefore working productively with those of different subcultures, whose views are based on the emphasis of differing values is essential both for avoidance of distracting divisiveness and for a coherent collective response. </a:t>
            </a:r>
          </a:p>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a:spLocks noGrp="1" noRot="1" noChangeAspect="1"/>
          </p:cNvSpPr>
          <p:nvPr>
            <p:ph type="sldImg"/>
          </p:nvPr>
        </p:nvSpPr>
        <p:spPr>
          <a:prstGeom prst="rect">
            <a:avLst/>
          </a:prstGeom>
        </p:spPr>
        <p:txBody>
          <a:bodyPr/>
          <a:lstStyle/>
          <a:p>
            <a:endParaRPr/>
          </a:p>
        </p:txBody>
      </p:sp>
      <p:sp>
        <p:nvSpPr>
          <p:cNvPr id="131" name="Shape 131"/>
          <p:cNvSpPr>
            <a:spLocks noGrp="1"/>
          </p:cNvSpPr>
          <p:nvPr>
            <p:ph type="body" sz="quarter" idx="1"/>
          </p:nvPr>
        </p:nvSpPr>
        <p:spPr>
          <a:prstGeom prst="rect">
            <a:avLst/>
          </a:prstGeom>
        </p:spPr>
        <p:txBody>
          <a:bodyPr/>
          <a:lstStyle/>
          <a:p>
            <a:pPr>
              <a:defRPr b="1"/>
            </a:pPr>
            <a:r>
              <a:t> No discussion of adaptation would be complete without including attention to “mitigation”. Mitigation has been widely defined as any effort that an individual or community can make to slow the process and impacts of climate change.</a:t>
            </a:r>
            <a:r>
              <a:rPr b="0"/>
              <a:t> </a:t>
            </a:r>
            <a:r>
              <a:t>Primarily this has meant a focus on decreasing greenhouse gas emissions (e.g. using public transportation, retrofitting buildings to be more energy efficient), using renewable energy sources such as solar and increasing “carbon sinks”, e.g. planting trees that absorb Co2 from the air and store it</a:t>
            </a:r>
            <a:r>
              <a:rPr b="0"/>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Shape 135"/>
          <p:cNvSpPr>
            <a:spLocks noGrp="1" noRot="1" noChangeAspect="1"/>
          </p:cNvSpPr>
          <p:nvPr>
            <p:ph type="sldImg"/>
          </p:nvPr>
        </p:nvSpPr>
        <p:spPr>
          <a:prstGeom prst="rect">
            <a:avLst/>
          </a:prstGeom>
        </p:spPr>
        <p:txBody>
          <a:bodyPr/>
          <a:lstStyle/>
          <a:p>
            <a:endParaRPr/>
          </a:p>
        </p:txBody>
      </p:sp>
      <p:sp>
        <p:nvSpPr>
          <p:cNvPr id="136" name="Shape 136"/>
          <p:cNvSpPr>
            <a:spLocks noGrp="1"/>
          </p:cNvSpPr>
          <p:nvPr>
            <p:ph type="body" sz="quarter" idx="1"/>
          </p:nvPr>
        </p:nvSpPr>
        <p:spPr>
          <a:prstGeom prst="rect">
            <a:avLst/>
          </a:prstGeom>
        </p:spPr>
        <p:txBody>
          <a:bodyPr/>
          <a:lstStyle>
            <a:lvl1pPr>
              <a:defRPr b="1"/>
            </a:lvl1pPr>
          </a:lstStyle>
          <a:p>
            <a:r>
              <a:t>What we are finding is that a key factor necessary to cultivate both psychological adaptation and resilience in the face of climate change is active participation in mitigation efforts at both an individual and community level.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a:spLocks noGrp="1" noRot="1" noChangeAspect="1"/>
          </p:cNvSpPr>
          <p:nvPr>
            <p:ph type="sldImg"/>
          </p:nvPr>
        </p:nvSpPr>
        <p:spPr>
          <a:prstGeom prst="rect">
            <a:avLst/>
          </a:prstGeom>
        </p:spPr>
        <p:txBody>
          <a:bodyPr/>
          <a:lstStyle/>
          <a:p>
            <a:endParaRPr/>
          </a:p>
        </p:txBody>
      </p:sp>
      <p:sp>
        <p:nvSpPr>
          <p:cNvPr id="141" name="Shape 141"/>
          <p:cNvSpPr>
            <a:spLocks noGrp="1"/>
          </p:cNvSpPr>
          <p:nvPr>
            <p:ph type="body" sz="quarter" idx="1"/>
          </p:nvPr>
        </p:nvSpPr>
        <p:spPr>
          <a:prstGeom prst="rect">
            <a:avLst/>
          </a:prstGeom>
        </p:spPr>
        <p:txBody>
          <a:bodyPr/>
          <a:lstStyle>
            <a:lvl1pPr>
              <a:defRPr b="1"/>
            </a:lvl1pPr>
          </a:lstStyle>
          <a:p>
            <a:r>
              <a:t> While we have a general definition for these terms in regards to mental health, in actuality these terms will have very personal definitions for each person and each particular community, and the terms will resonate with people more or less over time, depending on what aspect of climate change they are encountering and how open psychologically members of the community are to considering the climate crisis and the uncomfortable feelings that will inevitably arise.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Shape 145"/>
          <p:cNvSpPr>
            <a:spLocks noGrp="1" noRot="1" noChangeAspect="1"/>
          </p:cNvSpPr>
          <p:nvPr>
            <p:ph type="sldImg"/>
          </p:nvPr>
        </p:nvSpPr>
        <p:spPr>
          <a:prstGeom prst="rect">
            <a:avLst/>
          </a:prstGeom>
        </p:spPr>
        <p:txBody>
          <a:bodyPr/>
          <a:lstStyle/>
          <a:p>
            <a:endParaRPr/>
          </a:p>
        </p:txBody>
      </p:sp>
      <p:sp>
        <p:nvSpPr>
          <p:cNvPr id="146" name="Shape 146"/>
          <p:cNvSpPr>
            <a:spLocks noGrp="1"/>
          </p:cNvSpPr>
          <p:nvPr>
            <p:ph type="body" sz="quarter" idx="1"/>
          </p:nvPr>
        </p:nvSpPr>
        <p:spPr>
          <a:prstGeom prst="rect">
            <a:avLst/>
          </a:prstGeom>
        </p:spPr>
        <p:txBody>
          <a:bodyPr/>
          <a:lstStyle/>
          <a:p>
            <a:pPr>
              <a:defRPr b="1"/>
            </a:pPr>
            <a:r>
              <a:t> As an example, a community that is located at sea level that has just endured a hurricane and devastating flooding might well define psychological adaptation as how to manage acute post traumatic stress symptoms as well as how to manage the stress of living in a temporary shelter, unsure about the state of their homes or their livelihood. Members of this community might find it difficult to listen to prompts to consider resiliency directly after the extreme weather even. Furthermore, if this community has experienced racism or been marginalized by the majority culture, any efforts to help from outside of the community will be met with wariness.</a:t>
            </a:r>
          </a:p>
          <a:p>
            <a:pPr>
              <a:defRPr b="1"/>
            </a:pPr>
            <a:r>
              <a:t> </a:t>
            </a:r>
          </a:p>
          <a:p>
            <a:pPr>
              <a:defRPr b="1"/>
            </a:pPr>
            <a:r>
              <a:t>***Another example needed next   maybe a parent group or school/teachers trying to help children with more abstract concerns about climate.****</a:t>
            </a:r>
          </a:p>
          <a:p>
            <a:pPr>
              <a:defRPr b="1"/>
            </a:pPr>
            <a:r>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2"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0" name="Body Level One…"/>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457200" y="273050"/>
            <a:ext cx="3008314" cy="1162050"/>
          </a:xfrm>
          <a:prstGeom prst="rect">
            <a:avLst/>
          </a:prstGeom>
        </p:spPr>
        <p:txBody>
          <a:bodyPr anchor="b"/>
          <a:lstStyle>
            <a:lvl1pPr algn="l">
              <a:defRPr sz="2000" b="1"/>
            </a:lvl1pPr>
          </a:lstStyle>
          <a:p>
            <a:r>
              <a:t>Title Text</a:t>
            </a:r>
          </a:p>
        </p:txBody>
      </p:sp>
      <p:sp>
        <p:nvSpPr>
          <p:cNvPr id="73" name="Body Level One…"/>
          <p:cNvSpPr txBox="1">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half" idx="21"/>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1792288" y="4800600"/>
            <a:ext cx="5486401" cy="566738"/>
          </a:xfrm>
          <a:prstGeom prst="rect">
            <a:avLst/>
          </a:prstGeom>
        </p:spPr>
        <p:txBody>
          <a:bodyPr anchor="b"/>
          <a:lstStyle>
            <a:lvl1pPr algn="l">
              <a:defRPr sz="2000" b="1"/>
            </a:lvl1pPr>
          </a:lstStyle>
          <a:p>
            <a:r>
              <a:t>Title Text</a:t>
            </a:r>
          </a:p>
        </p:txBody>
      </p:sp>
      <p:sp>
        <p:nvSpPr>
          <p:cNvPr id="83" name="Picture Placeholder 2"/>
          <p:cNvSpPr>
            <a:spLocks noGrp="1"/>
          </p:cNvSpPr>
          <p:nvPr>
            <p:ph type="pic" sz="half" idx="21"/>
          </p:nvPr>
        </p:nvSpPr>
        <p:spPr>
          <a:xfrm>
            <a:off x="1792288" y="612775"/>
            <a:ext cx="5486401" cy="4114800"/>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428176" y="6404292"/>
            <a:ext cx="258624"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1pPr>
      <a:lvl2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2pPr>
      <a:lvl3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3pPr>
      <a:lvl4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4pPr>
      <a:lvl5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goodgriefnetwork.org/"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itle 1"/>
          <p:cNvSpPr txBox="1">
            <a:spLocks noGrp="1"/>
          </p:cNvSpPr>
          <p:nvPr>
            <p:ph type="ctrTitle"/>
          </p:nvPr>
        </p:nvSpPr>
        <p:spPr>
          <a:prstGeom prst="rect">
            <a:avLst/>
          </a:prstGeom>
        </p:spPr>
        <p:txBody>
          <a:bodyPr/>
          <a:lstStyle/>
          <a:p>
            <a:r>
              <a:t>Adapting to Climate Change</a:t>
            </a:r>
          </a:p>
        </p:txBody>
      </p:sp>
      <p:sp>
        <p:nvSpPr>
          <p:cNvPr id="95" name="Subtitle 2"/>
          <p:cNvSpPr txBox="1">
            <a:spLocks noGrp="1"/>
          </p:cNvSpPr>
          <p:nvPr>
            <p:ph type="subTitle" sz="quarter" idx="1"/>
          </p:nvPr>
        </p:nvSpPr>
        <p:spPr>
          <a:prstGeom prst="rect">
            <a:avLst/>
          </a:prstGeom>
        </p:spPr>
        <p:txBody>
          <a:bodyPr/>
          <a:lstStyle/>
          <a:p>
            <a:r>
              <a:t>Group and Community Approaches</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Title 1"/>
          <p:cNvSpPr txBox="1">
            <a:spLocks noGrp="1"/>
          </p:cNvSpPr>
          <p:nvPr>
            <p:ph type="title"/>
          </p:nvPr>
        </p:nvSpPr>
        <p:spPr>
          <a:prstGeom prst="rect">
            <a:avLst/>
          </a:prstGeom>
        </p:spPr>
        <p:txBody>
          <a:bodyPr/>
          <a:lstStyle/>
          <a:p>
            <a:r>
              <a:t>“Mitigation” and psychology</a:t>
            </a:r>
          </a:p>
        </p:txBody>
      </p:sp>
      <p:sp>
        <p:nvSpPr>
          <p:cNvPr id="134" name="Content Placeholder 2"/>
          <p:cNvSpPr txBox="1">
            <a:spLocks noGrp="1"/>
          </p:cNvSpPr>
          <p:nvPr>
            <p:ph type="body" idx="1"/>
          </p:nvPr>
        </p:nvSpPr>
        <p:spPr>
          <a:xfrm>
            <a:off x="457200" y="1600200"/>
            <a:ext cx="8229600" cy="4525963"/>
          </a:xfrm>
          <a:prstGeom prst="rect">
            <a:avLst/>
          </a:prstGeom>
        </p:spPr>
        <p:txBody>
          <a:bodyPr>
            <a:normAutofit fontScale="85000" lnSpcReduction="20000"/>
          </a:bodyPr>
          <a:lstStyle/>
          <a:p>
            <a:r>
              <a:rPr dirty="0"/>
              <a:t>Mitigation efforts as individuals and as communities are key factors in cultivating psychological adaptation and resilience</a:t>
            </a:r>
            <a:endParaRPr lang="en-US" dirty="0"/>
          </a:p>
          <a:p>
            <a:r>
              <a:rPr lang="en-US" dirty="0"/>
              <a:t>Necessary to promote prosocial behaviors that can mitigate social and political conflicts, and ultimately more peaceful conflict resolution</a:t>
            </a:r>
          </a:p>
          <a:p>
            <a:r>
              <a:rPr lang="en-US" dirty="0"/>
              <a:t>Includes transforming  human relationship to more than human world to promote pro-environmental and regenerative behaviors</a:t>
            </a:r>
          </a:p>
          <a:p>
            <a:r>
              <a:rPr lang="en-US" dirty="0"/>
              <a:t>Need to move away from extractive mentality and towards culture of care of entire ecosystem</a:t>
            </a:r>
          </a:p>
          <a:p>
            <a:r>
              <a:rPr dirty="0"/>
              <a:t>A Win-Win!</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Title 1"/>
          <p:cNvSpPr txBox="1">
            <a:spLocks noGrp="1"/>
          </p:cNvSpPr>
          <p:nvPr>
            <p:ph type="title"/>
          </p:nvPr>
        </p:nvSpPr>
        <p:spPr>
          <a:prstGeom prst="rect">
            <a:avLst/>
          </a:prstGeom>
        </p:spPr>
        <p:txBody>
          <a:bodyPr/>
          <a:lstStyle/>
          <a:p>
            <a:r>
              <a:t>What do these terms mean to us?</a:t>
            </a:r>
          </a:p>
        </p:txBody>
      </p:sp>
      <p:sp>
        <p:nvSpPr>
          <p:cNvPr id="139" name="Content Placeholder 2"/>
          <p:cNvSpPr txBox="1">
            <a:spLocks noGrp="1"/>
          </p:cNvSpPr>
          <p:nvPr>
            <p:ph type="body" idx="1"/>
          </p:nvPr>
        </p:nvSpPr>
        <p:spPr>
          <a:xfrm>
            <a:off x="457200" y="1600200"/>
            <a:ext cx="8229600" cy="4525963"/>
          </a:xfrm>
          <a:prstGeom prst="rect">
            <a:avLst/>
          </a:prstGeom>
        </p:spPr>
        <p:txBody>
          <a:bodyPr/>
          <a:lstStyle/>
          <a:p>
            <a:r>
              <a:rPr dirty="0"/>
              <a:t>Depends on where we are in relation to climate change impacts</a:t>
            </a:r>
            <a:endParaRPr lang="en-US" dirty="0"/>
          </a:p>
          <a:p>
            <a:r>
              <a:rPr lang="en-US" dirty="0"/>
              <a:t>But, cultural transformation as adaptation is ongoing</a:t>
            </a:r>
          </a:p>
          <a:p>
            <a:r>
              <a:rPr lang="en-US" dirty="0"/>
              <a:t>“Be the change you wish to see in the world.” Gandhi</a:t>
            </a:r>
            <a:endParaRPr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Title 1"/>
          <p:cNvSpPr txBox="1">
            <a:spLocks noGrp="1"/>
          </p:cNvSpPr>
          <p:nvPr>
            <p:ph type="title"/>
          </p:nvPr>
        </p:nvSpPr>
        <p:spPr>
          <a:prstGeom prst="rect">
            <a:avLst/>
          </a:prstGeom>
        </p:spPr>
        <p:txBody>
          <a:bodyPr/>
          <a:lstStyle/>
          <a:p>
            <a:pPr defTabSz="397763">
              <a:defRPr sz="3393"/>
            </a:pPr>
            <a:r>
              <a:t>What do these terms mean to us?</a:t>
            </a:r>
            <a:br/>
            <a:r>
              <a:t>Examples:</a:t>
            </a:r>
          </a:p>
        </p:txBody>
      </p:sp>
      <p:sp>
        <p:nvSpPr>
          <p:cNvPr id="144" name="Content Placeholder 2"/>
          <p:cNvSpPr txBox="1">
            <a:spLocks noGrp="1"/>
          </p:cNvSpPr>
          <p:nvPr>
            <p:ph type="body" idx="1"/>
          </p:nvPr>
        </p:nvSpPr>
        <p:spPr>
          <a:xfrm>
            <a:off x="457200" y="1600200"/>
            <a:ext cx="8229600" cy="4525963"/>
          </a:xfrm>
          <a:prstGeom prst="rect">
            <a:avLst/>
          </a:prstGeom>
        </p:spPr>
        <p:txBody>
          <a:bodyPr/>
          <a:lstStyle/>
          <a:p>
            <a:r>
              <a:rPr dirty="0"/>
              <a:t>Hurricane and flooding</a:t>
            </a:r>
          </a:p>
          <a:p>
            <a:r>
              <a:rPr dirty="0"/>
              <a:t>Chronic draught and crop failure</a:t>
            </a:r>
          </a:p>
          <a:p>
            <a:r>
              <a:rPr dirty="0"/>
              <a:t>Gradual loss of beloved surrounding environment (no snow, loss of species)</a:t>
            </a:r>
          </a:p>
          <a:p>
            <a:r>
              <a:rPr dirty="0"/>
              <a:t>Anticipatory distress about climate change (e.g. eco-anxiety)</a:t>
            </a:r>
            <a:endParaRPr lang="en-US" dirty="0"/>
          </a:p>
          <a:p>
            <a:r>
              <a:rPr lang="en-US" dirty="0"/>
              <a:t>Reproductive injustice (i.e., women not  having children due to inhabitable future)</a:t>
            </a:r>
            <a:endParaRPr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Title 1"/>
          <p:cNvSpPr txBox="1">
            <a:spLocks noGrp="1"/>
          </p:cNvSpPr>
          <p:nvPr>
            <p:ph type="title"/>
          </p:nvPr>
        </p:nvSpPr>
        <p:spPr>
          <a:prstGeom prst="rect">
            <a:avLst/>
          </a:prstGeom>
        </p:spPr>
        <p:txBody>
          <a:bodyPr/>
          <a:lstStyle/>
          <a:p>
            <a:r>
              <a:t>How To Help?</a:t>
            </a:r>
          </a:p>
        </p:txBody>
      </p:sp>
      <p:sp>
        <p:nvSpPr>
          <p:cNvPr id="149" name="Content Placeholder 2"/>
          <p:cNvSpPr txBox="1">
            <a:spLocks noGrp="1"/>
          </p:cNvSpPr>
          <p:nvPr>
            <p:ph type="body" idx="1"/>
          </p:nvPr>
        </p:nvSpPr>
        <p:spPr>
          <a:xfrm>
            <a:off x="457200" y="1600200"/>
            <a:ext cx="8229600" cy="4525963"/>
          </a:xfrm>
          <a:prstGeom prst="rect">
            <a:avLst/>
          </a:prstGeom>
        </p:spPr>
        <p:txBody>
          <a:bodyPr>
            <a:normAutofit lnSpcReduction="10000"/>
          </a:bodyPr>
          <a:lstStyle/>
          <a:p>
            <a:r>
              <a:rPr dirty="0"/>
              <a:t>Psychological First Aid</a:t>
            </a:r>
          </a:p>
          <a:p>
            <a:r>
              <a:rPr dirty="0"/>
              <a:t>Skills for Psychological Recover</a:t>
            </a:r>
          </a:p>
          <a:p>
            <a:r>
              <a:rPr dirty="0"/>
              <a:t>Climate Cafés</a:t>
            </a:r>
          </a:p>
          <a:p>
            <a:r>
              <a:rPr dirty="0"/>
              <a:t>The Good Grief Network</a:t>
            </a:r>
          </a:p>
          <a:p>
            <a:r>
              <a:rPr dirty="0"/>
              <a:t>The Work that Reconnects</a:t>
            </a:r>
          </a:p>
          <a:p>
            <a:r>
              <a:rPr dirty="0"/>
              <a:t>The Deep Adaptation Forum</a:t>
            </a:r>
          </a:p>
          <a:p>
            <a:r>
              <a:rPr dirty="0"/>
              <a:t>Transformational Resilience</a:t>
            </a:r>
            <a:endParaRPr lang="en-US" dirty="0"/>
          </a:p>
          <a:p>
            <a:r>
              <a:rPr lang="en-US" dirty="0"/>
              <a:t>Earth Regenerators </a:t>
            </a:r>
          </a:p>
          <a:p>
            <a:pPr marL="0" indent="0">
              <a:buNone/>
            </a:pPr>
            <a:endParaRPr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ltural adaptation” - taking the particular cultural group into account"/>
          <p:cNvSpPr txBox="1">
            <a:spLocks noGrp="1"/>
          </p:cNvSpPr>
          <p:nvPr>
            <p:ph type="title"/>
          </p:nvPr>
        </p:nvSpPr>
        <p:spPr>
          <a:prstGeom prst="rect">
            <a:avLst/>
          </a:prstGeom>
        </p:spPr>
        <p:txBody>
          <a:bodyPr/>
          <a:lstStyle>
            <a:lvl1pPr defTabSz="352043">
              <a:defRPr sz="3387"/>
            </a:lvl1pPr>
          </a:lstStyle>
          <a:p>
            <a:r>
              <a:t>“Cultural adaptation” - taking the particular cultural group into account</a:t>
            </a:r>
          </a:p>
        </p:txBody>
      </p:sp>
      <p:sp>
        <p:nvSpPr>
          <p:cNvPr id="154" name="Information gathering phase - identifies the socioeconomic aspects of the targeted group…"/>
          <p:cNvSpPr txBox="1">
            <a:spLocks noGrp="1"/>
          </p:cNvSpPr>
          <p:nvPr>
            <p:ph type="body" idx="1"/>
          </p:nvPr>
        </p:nvSpPr>
        <p:spPr>
          <a:prstGeom prst="rect">
            <a:avLst/>
          </a:prstGeom>
        </p:spPr>
        <p:txBody>
          <a:bodyPr/>
          <a:lstStyle/>
          <a:p>
            <a:r>
              <a:rPr dirty="0"/>
              <a:t>Information gathering phase - identifies the socioeconomic aspects of the targeted group</a:t>
            </a:r>
          </a:p>
          <a:p>
            <a:r>
              <a:rPr dirty="0"/>
              <a:t>Adaptation hypotheses phase - clarifies concepts, identifies culturally sensitive topics and culturally appropriate social supports</a:t>
            </a:r>
          </a:p>
          <a:p>
            <a:r>
              <a:rPr dirty="0"/>
              <a:t>Local Consultation Key</a:t>
            </a:r>
          </a:p>
          <a:p>
            <a:endParaRPr dirty="0"/>
          </a:p>
          <a:p>
            <a:pPr marL="0" indent="0">
              <a:buNone/>
            </a:pPr>
            <a:r>
              <a:rPr dirty="0"/>
              <a:t>                                                 </a:t>
            </a:r>
            <a:r>
              <a:rPr dirty="0" err="1"/>
              <a:t>Perera</a:t>
            </a:r>
            <a:r>
              <a:rPr dirty="0"/>
              <a:t> et al (2020)</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Fostering “cultural intelligence”"/>
          <p:cNvSpPr txBox="1">
            <a:spLocks noGrp="1"/>
          </p:cNvSpPr>
          <p:nvPr>
            <p:ph type="title"/>
          </p:nvPr>
        </p:nvSpPr>
        <p:spPr>
          <a:prstGeom prst="rect">
            <a:avLst/>
          </a:prstGeom>
        </p:spPr>
        <p:txBody>
          <a:bodyPr/>
          <a:lstStyle/>
          <a:p>
            <a:r>
              <a:t>Fostering “cultural intelligence”</a:t>
            </a:r>
          </a:p>
        </p:txBody>
      </p:sp>
      <p:sp>
        <p:nvSpPr>
          <p:cNvPr id="157" name="Those professionals conducting adaptation/resilience groups should be familiar with understandings of traditionalist, modernist and progressive value systems and be prepared to authentically appreciate the positive aspects of these various value systems "/>
          <p:cNvSpPr txBox="1">
            <a:spLocks noGrp="1"/>
          </p:cNvSpPr>
          <p:nvPr>
            <p:ph type="body" idx="1"/>
          </p:nvPr>
        </p:nvSpPr>
        <p:spPr>
          <a:prstGeom prst="rect">
            <a:avLst/>
          </a:prstGeom>
        </p:spPr>
        <p:txBody>
          <a:bodyPr/>
          <a:lstStyle/>
          <a:p>
            <a:pPr marL="329184" indent="-329184" defTabSz="438911">
              <a:defRPr sz="3072"/>
            </a:pPr>
            <a:r>
              <a:t>Those professionals conducting adaptation/resilience groups should be familiar with understandings of traditionalist, modernist and progressive value systems and be prepared to authentically appreciate the positive aspects of these various value systems to foster trust and understanding in presentation of material and in the leading of discussions.</a:t>
            </a:r>
          </a:p>
          <a:p>
            <a:pPr marL="329184" indent="-329184" defTabSz="438911">
              <a:defRPr sz="3072"/>
            </a:pPr>
            <a:r>
              <a:t>                                             -Steve McIntosh (2020)</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Title 1"/>
          <p:cNvSpPr txBox="1">
            <a:spLocks noGrp="1"/>
          </p:cNvSpPr>
          <p:nvPr>
            <p:ph type="title"/>
          </p:nvPr>
        </p:nvSpPr>
        <p:spPr>
          <a:prstGeom prst="rect">
            <a:avLst/>
          </a:prstGeom>
        </p:spPr>
        <p:txBody>
          <a:bodyPr/>
          <a:lstStyle/>
          <a:p>
            <a:pPr defTabSz="397763">
              <a:defRPr sz="3393"/>
            </a:pPr>
            <a:r>
              <a:t>Psychological First Aid</a:t>
            </a:r>
            <a:br/>
            <a:r>
              <a:t>National Center for PTSD</a:t>
            </a:r>
          </a:p>
        </p:txBody>
      </p:sp>
      <p:sp>
        <p:nvSpPr>
          <p:cNvPr id="160" name="Content Placeholder 2"/>
          <p:cNvSpPr txBox="1">
            <a:spLocks noGrp="1"/>
          </p:cNvSpPr>
          <p:nvPr>
            <p:ph type="body" idx="1"/>
          </p:nvPr>
        </p:nvSpPr>
        <p:spPr>
          <a:xfrm>
            <a:off x="457200" y="1600200"/>
            <a:ext cx="8229600" cy="4525963"/>
          </a:xfrm>
          <a:prstGeom prst="rect">
            <a:avLst/>
          </a:prstGeom>
        </p:spPr>
        <p:txBody>
          <a:bodyPr/>
          <a:lstStyle/>
          <a:p>
            <a:pPr>
              <a:lnSpc>
                <a:spcPct val="90000"/>
              </a:lnSpc>
            </a:pPr>
            <a:r>
              <a:t>Can be administered to individual or groups immediately after a disaster</a:t>
            </a:r>
          </a:p>
          <a:p>
            <a:pPr>
              <a:lnSpc>
                <a:spcPct val="90000"/>
              </a:lnSpc>
            </a:pPr>
            <a:r>
              <a:t>Goal: to decreased the occurrence of post-traumatic stress disorder after natural and human-made disaster</a:t>
            </a:r>
          </a:p>
          <a:p>
            <a:pPr>
              <a:lnSpc>
                <a:spcPct val="90000"/>
              </a:lnSpc>
            </a:pPr>
            <a:r>
              <a:t>Does not directly encourage climate mitigation action</a:t>
            </a:r>
          </a:p>
          <a:p>
            <a:pPr>
              <a:lnSpc>
                <a:spcPct val="90000"/>
              </a:lnSpc>
            </a:pPr>
            <a:r>
              <a:t>Administered by trained volunteers or paraprofessionals</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p:cNvSpPr txBox="1">
            <a:spLocks noGrp="1"/>
          </p:cNvSpPr>
          <p:nvPr>
            <p:ph type="title"/>
          </p:nvPr>
        </p:nvSpPr>
        <p:spPr>
          <a:prstGeom prst="rect">
            <a:avLst/>
          </a:prstGeom>
        </p:spPr>
        <p:txBody>
          <a:bodyPr/>
          <a:lstStyle/>
          <a:p>
            <a:r>
              <a:t>Psychological First Aid</a:t>
            </a:r>
          </a:p>
        </p:txBody>
      </p:sp>
      <p:sp>
        <p:nvSpPr>
          <p:cNvPr id="163" name="Content Placeholder 2"/>
          <p:cNvSpPr txBox="1">
            <a:spLocks noGrp="1"/>
          </p:cNvSpPr>
          <p:nvPr>
            <p:ph type="body" idx="1"/>
          </p:nvPr>
        </p:nvSpPr>
        <p:spPr>
          <a:xfrm>
            <a:off x="457200" y="1600200"/>
            <a:ext cx="8229600" cy="4525963"/>
          </a:xfrm>
          <a:prstGeom prst="rect">
            <a:avLst/>
          </a:prstGeom>
        </p:spPr>
        <p:txBody>
          <a:bodyPr/>
          <a:lstStyle/>
          <a:p>
            <a:pPr>
              <a:lnSpc>
                <a:spcPct val="80000"/>
              </a:lnSpc>
              <a:spcBef>
                <a:spcPts val="500"/>
              </a:spcBef>
              <a:defRPr sz="2200"/>
            </a:pPr>
            <a:r>
              <a:t>Contact and engagement through active listening </a:t>
            </a:r>
          </a:p>
          <a:p>
            <a:pPr>
              <a:lnSpc>
                <a:spcPct val="80000"/>
              </a:lnSpc>
              <a:spcBef>
                <a:spcPts val="500"/>
              </a:spcBef>
              <a:defRPr sz="2200"/>
            </a:pPr>
            <a:r>
              <a:t>Providing safety and comfort</a:t>
            </a:r>
          </a:p>
          <a:p>
            <a:pPr>
              <a:lnSpc>
                <a:spcPct val="80000"/>
              </a:lnSpc>
              <a:spcBef>
                <a:spcPts val="500"/>
              </a:spcBef>
              <a:defRPr sz="2200"/>
            </a:pPr>
            <a:r>
              <a:t>Stabilization: PFA providers are taught grounding techniques to assist survivors who are in distress </a:t>
            </a:r>
          </a:p>
          <a:p>
            <a:pPr>
              <a:lnSpc>
                <a:spcPct val="80000"/>
              </a:lnSpc>
              <a:spcBef>
                <a:spcPts val="500"/>
              </a:spcBef>
              <a:defRPr sz="2200"/>
            </a:pPr>
            <a:r>
              <a:t>Information gathering</a:t>
            </a:r>
          </a:p>
          <a:p>
            <a:pPr>
              <a:lnSpc>
                <a:spcPct val="80000"/>
              </a:lnSpc>
              <a:spcBef>
                <a:spcPts val="500"/>
              </a:spcBef>
              <a:defRPr sz="2200"/>
            </a:pPr>
            <a:r>
              <a:t>Practical assistance</a:t>
            </a:r>
          </a:p>
          <a:p>
            <a:pPr>
              <a:lnSpc>
                <a:spcPct val="80000"/>
              </a:lnSpc>
              <a:spcBef>
                <a:spcPts val="500"/>
              </a:spcBef>
              <a:defRPr sz="2200"/>
            </a:pPr>
            <a:r>
              <a:t>Connection with social supports</a:t>
            </a:r>
          </a:p>
          <a:p>
            <a:pPr>
              <a:lnSpc>
                <a:spcPct val="80000"/>
              </a:lnSpc>
              <a:spcBef>
                <a:spcPts val="500"/>
              </a:spcBef>
              <a:defRPr sz="2200"/>
            </a:pPr>
            <a:r>
              <a:t>Coping information: PA providers receive training on trauma and stress reaction so that they can, in turn, provide psycho-education to disaster survivors about traumatic stress reaction. </a:t>
            </a:r>
          </a:p>
          <a:p>
            <a:pPr>
              <a:lnSpc>
                <a:spcPct val="80000"/>
              </a:lnSpc>
              <a:spcBef>
                <a:spcPts val="500"/>
              </a:spcBef>
              <a:defRPr sz="2200"/>
            </a:pPr>
            <a:r>
              <a:t>Linkage with service for practical and/or therapeutic assistance</a:t>
            </a:r>
          </a:p>
          <a:p>
            <a:pPr>
              <a:lnSpc>
                <a:spcPct val="80000"/>
              </a:lnSpc>
              <a:spcBef>
                <a:spcPts val="500"/>
              </a:spcBef>
              <a:defRPr sz="2200"/>
            </a:pPr>
            <a:endParaRPr/>
          </a:p>
          <a:p>
            <a:pPr>
              <a:lnSpc>
                <a:spcPct val="80000"/>
              </a:lnSpc>
              <a:spcBef>
                <a:spcPts val="500"/>
              </a:spcBef>
              <a:defRPr sz="2200"/>
            </a:pPr>
            <a:r>
              <a:t>                               Brymer et al., (2006)</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itle 1"/>
          <p:cNvSpPr txBox="1">
            <a:spLocks noGrp="1"/>
          </p:cNvSpPr>
          <p:nvPr>
            <p:ph type="title"/>
          </p:nvPr>
        </p:nvSpPr>
        <p:spPr>
          <a:xfrm>
            <a:off x="457200" y="9678"/>
            <a:ext cx="8229600" cy="1989140"/>
          </a:xfrm>
          <a:prstGeom prst="rect">
            <a:avLst/>
          </a:prstGeom>
        </p:spPr>
        <p:txBody>
          <a:bodyPr/>
          <a:lstStyle/>
          <a:p>
            <a:pPr>
              <a:defRPr sz="4000"/>
            </a:pPr>
            <a:r>
              <a:t>Skills for Psychological Recovery</a:t>
            </a:r>
            <a:br/>
            <a:r>
              <a:rPr sz="3200"/>
              <a:t>National Child Traumatic Stress Network and the National Center for PTSD</a:t>
            </a:r>
          </a:p>
        </p:txBody>
      </p:sp>
      <p:sp>
        <p:nvSpPr>
          <p:cNvPr id="168" name="Content Placeholder 2"/>
          <p:cNvSpPr txBox="1">
            <a:spLocks noGrp="1"/>
          </p:cNvSpPr>
          <p:nvPr>
            <p:ph type="body" idx="1"/>
          </p:nvPr>
        </p:nvSpPr>
        <p:spPr>
          <a:xfrm>
            <a:off x="457200" y="2332038"/>
            <a:ext cx="8229600" cy="4315646"/>
          </a:xfrm>
          <a:prstGeom prst="rect">
            <a:avLst/>
          </a:prstGeom>
        </p:spPr>
        <p:txBody>
          <a:bodyPr/>
          <a:lstStyle/>
          <a:p>
            <a:pPr marL="336042" indent="-336042" defTabSz="448055">
              <a:defRPr sz="3136"/>
            </a:pPr>
            <a:r>
              <a:t>Can be administered to individuals or groups in the weeks and months after a disaster</a:t>
            </a:r>
          </a:p>
          <a:p>
            <a:pPr marL="336042" indent="-336042" defTabSz="448055">
              <a:defRPr sz="3136"/>
            </a:pPr>
            <a:r>
              <a:t>Goal: help survivors better manage post-disaster distress and adversity</a:t>
            </a:r>
          </a:p>
          <a:p>
            <a:pPr marL="336042" indent="-336042" defTabSz="448055">
              <a:defRPr sz="3136"/>
            </a:pPr>
            <a:r>
              <a:t>Does not directly encourage climate mitigation activity</a:t>
            </a:r>
          </a:p>
          <a:p>
            <a:pPr marL="336042" indent="-336042" defTabSz="448055">
              <a:defRPr sz="3136"/>
            </a:pPr>
            <a:r>
              <a:t>Administered by trained volunteers and paraprofessionals</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itle 1"/>
          <p:cNvSpPr txBox="1">
            <a:spLocks noGrp="1"/>
          </p:cNvSpPr>
          <p:nvPr>
            <p:ph type="title"/>
          </p:nvPr>
        </p:nvSpPr>
        <p:spPr>
          <a:prstGeom prst="rect">
            <a:avLst/>
          </a:prstGeom>
        </p:spPr>
        <p:txBody>
          <a:bodyPr/>
          <a:lstStyle/>
          <a:p>
            <a:r>
              <a:t>Skills for Psychological Recovery</a:t>
            </a:r>
          </a:p>
        </p:txBody>
      </p:sp>
      <p:sp>
        <p:nvSpPr>
          <p:cNvPr id="171" name="Content Placeholder 2"/>
          <p:cNvSpPr txBox="1">
            <a:spLocks noGrp="1"/>
          </p:cNvSpPr>
          <p:nvPr>
            <p:ph type="body" idx="1"/>
          </p:nvPr>
        </p:nvSpPr>
        <p:spPr>
          <a:xfrm>
            <a:off x="457200" y="1600200"/>
            <a:ext cx="8229600" cy="4525963"/>
          </a:xfrm>
          <a:prstGeom prst="rect">
            <a:avLst/>
          </a:prstGeom>
        </p:spPr>
        <p:txBody>
          <a:bodyPr/>
          <a:lstStyle/>
          <a:p>
            <a:pPr>
              <a:lnSpc>
                <a:spcPct val="80000"/>
              </a:lnSpc>
              <a:spcBef>
                <a:spcPts val="500"/>
              </a:spcBef>
              <a:defRPr sz="2200"/>
            </a:pPr>
            <a:r>
              <a:t>1. Building problem solving skills: how to break down a problem, develop a number of solutions, then choose and try the option that seems best</a:t>
            </a:r>
          </a:p>
          <a:p>
            <a:pPr>
              <a:lnSpc>
                <a:spcPct val="80000"/>
              </a:lnSpc>
              <a:spcBef>
                <a:spcPts val="500"/>
              </a:spcBef>
              <a:defRPr sz="2200"/>
            </a:pPr>
            <a:r>
              <a:t>  2. Promoting positive activities: identifying and engaging in activities that improve mood and overall functioning</a:t>
            </a:r>
          </a:p>
          <a:p>
            <a:pPr>
              <a:lnSpc>
                <a:spcPct val="80000"/>
              </a:lnSpc>
              <a:spcBef>
                <a:spcPts val="500"/>
              </a:spcBef>
              <a:defRPr sz="2200"/>
            </a:pPr>
            <a:r>
              <a:t>  3. Managing reactions: learning and strengthening skills that help decrease uncomfortable physical and emotional reactions to distressing situations</a:t>
            </a:r>
          </a:p>
          <a:p>
            <a:pPr>
              <a:lnSpc>
                <a:spcPct val="80000"/>
              </a:lnSpc>
              <a:spcBef>
                <a:spcPts val="500"/>
              </a:spcBef>
              <a:defRPr sz="2200"/>
            </a:pPr>
            <a:r>
              <a:t>   4. Promoting helpful thinking: learning how to identify upsetting thoughts and how to respond to them with less upsetting thoughts.</a:t>
            </a:r>
          </a:p>
          <a:p>
            <a:pPr>
              <a:lnSpc>
                <a:spcPct val="80000"/>
              </a:lnSpc>
              <a:spcBef>
                <a:spcPts val="500"/>
              </a:spcBef>
              <a:defRPr sz="2200"/>
            </a:pPr>
            <a:r>
              <a:t>    5. Rebuilding healthy social connections: steps to take in order to rebuild positive relationships and community supports</a:t>
            </a:r>
          </a:p>
          <a:p>
            <a:pPr>
              <a:lnSpc>
                <a:spcPct val="80000"/>
              </a:lnSpc>
              <a:spcBef>
                <a:spcPts val="500"/>
              </a:spcBef>
              <a:defRPr sz="2200"/>
            </a:pPr>
            <a:r>
              <a:t> </a:t>
            </a:r>
          </a:p>
          <a:p>
            <a:pPr>
              <a:lnSpc>
                <a:spcPct val="80000"/>
              </a:lnSpc>
              <a:spcBef>
                <a:spcPts val="500"/>
              </a:spcBef>
              <a:defRPr sz="2200"/>
            </a:pPr>
            <a:r>
              <a:t>                                Berkowit, et al., (2010)</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itle 1"/>
          <p:cNvSpPr txBox="1">
            <a:spLocks noGrp="1"/>
          </p:cNvSpPr>
          <p:nvPr>
            <p:ph type="title"/>
          </p:nvPr>
        </p:nvSpPr>
        <p:spPr>
          <a:prstGeom prst="rect">
            <a:avLst/>
          </a:prstGeom>
        </p:spPr>
        <p:txBody>
          <a:bodyPr/>
          <a:lstStyle/>
          <a:p>
            <a:r>
              <a:t>Climate Change Impacts</a:t>
            </a:r>
          </a:p>
        </p:txBody>
      </p:sp>
      <p:sp>
        <p:nvSpPr>
          <p:cNvPr id="98" name="Content Placeholder 2"/>
          <p:cNvSpPr txBox="1">
            <a:spLocks noGrp="1"/>
          </p:cNvSpPr>
          <p:nvPr>
            <p:ph type="body" idx="1"/>
          </p:nvPr>
        </p:nvSpPr>
        <p:spPr>
          <a:xfrm>
            <a:off x="457200" y="1600200"/>
            <a:ext cx="8229600" cy="4525963"/>
          </a:xfrm>
          <a:prstGeom prst="rect">
            <a:avLst/>
          </a:prstGeom>
        </p:spPr>
        <p:txBody>
          <a:bodyPr/>
          <a:lstStyle/>
          <a:p>
            <a:r>
              <a:t>Damaging to our physical and mental health</a:t>
            </a:r>
          </a:p>
          <a:p>
            <a:endParaRPr/>
          </a:p>
          <a:p>
            <a:r>
              <a:t>Greater damage to certain populations: the young, the old, lower socioeconomic status, those effected by systemic racism</a:t>
            </a:r>
          </a:p>
          <a:p>
            <a:endParaRPr/>
          </a:p>
          <a:p>
            <a:r>
              <a:t>How best to respond?</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itle 1"/>
          <p:cNvSpPr txBox="1">
            <a:spLocks noGrp="1"/>
          </p:cNvSpPr>
          <p:nvPr>
            <p:ph type="title"/>
          </p:nvPr>
        </p:nvSpPr>
        <p:spPr>
          <a:prstGeom prst="rect">
            <a:avLst/>
          </a:prstGeom>
        </p:spPr>
        <p:txBody>
          <a:bodyPr/>
          <a:lstStyle/>
          <a:p>
            <a:r>
              <a:t>Climate Café’s</a:t>
            </a:r>
          </a:p>
        </p:txBody>
      </p:sp>
      <p:sp>
        <p:nvSpPr>
          <p:cNvPr id="176" name="Content Placeholder 2"/>
          <p:cNvSpPr txBox="1">
            <a:spLocks noGrp="1"/>
          </p:cNvSpPr>
          <p:nvPr>
            <p:ph type="body" idx="1"/>
          </p:nvPr>
        </p:nvSpPr>
        <p:spPr>
          <a:xfrm>
            <a:off x="457200" y="1600200"/>
            <a:ext cx="8229600" cy="4525963"/>
          </a:xfrm>
          <a:prstGeom prst="rect">
            <a:avLst/>
          </a:prstGeom>
        </p:spPr>
        <p:txBody>
          <a:bodyPr/>
          <a:lstStyle/>
          <a:p>
            <a:r>
              <a:t>Small discussion groups</a:t>
            </a:r>
          </a:p>
          <a:p>
            <a:r>
              <a:t>Goal: getting together informally to talk about climate change and share concerns</a:t>
            </a:r>
          </a:p>
          <a:p>
            <a:r>
              <a:t>Some models directly encourage climate mitigation action, others do not</a:t>
            </a:r>
          </a:p>
          <a:p>
            <a:r>
              <a:t>Some are led by mental health clinicians, other by volunteers</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Title 1"/>
          <p:cNvSpPr txBox="1">
            <a:spLocks noGrp="1"/>
          </p:cNvSpPr>
          <p:nvPr>
            <p:ph type="title"/>
          </p:nvPr>
        </p:nvSpPr>
        <p:spPr>
          <a:prstGeom prst="rect">
            <a:avLst/>
          </a:prstGeom>
        </p:spPr>
        <p:txBody>
          <a:bodyPr/>
          <a:lstStyle/>
          <a:p>
            <a:r>
              <a:t>Different Climate Café Models</a:t>
            </a:r>
          </a:p>
        </p:txBody>
      </p:sp>
      <p:sp>
        <p:nvSpPr>
          <p:cNvPr id="181" name="Content Placeholder 2"/>
          <p:cNvSpPr txBox="1">
            <a:spLocks noGrp="1"/>
          </p:cNvSpPr>
          <p:nvPr>
            <p:ph type="body" idx="1"/>
          </p:nvPr>
        </p:nvSpPr>
        <p:spPr>
          <a:xfrm>
            <a:off x="457200" y="1600200"/>
            <a:ext cx="8229600" cy="4525963"/>
          </a:xfrm>
          <a:prstGeom prst="rect">
            <a:avLst/>
          </a:prstGeom>
        </p:spPr>
        <p:txBody>
          <a:bodyPr/>
          <a:lstStyle/>
          <a:p>
            <a:r>
              <a:t>Climate Psychology Alliance/UK</a:t>
            </a:r>
          </a:p>
          <a:p>
            <a:endParaRPr/>
          </a:p>
          <a:p>
            <a:r>
              <a:t>Climate and Mind Group </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itle 1"/>
          <p:cNvSpPr txBox="1">
            <a:spLocks noGrp="1"/>
          </p:cNvSpPr>
          <p:nvPr>
            <p:ph type="title"/>
          </p:nvPr>
        </p:nvSpPr>
        <p:spPr>
          <a:prstGeom prst="rect">
            <a:avLst/>
          </a:prstGeom>
        </p:spPr>
        <p:txBody>
          <a:bodyPr/>
          <a:lstStyle/>
          <a:p>
            <a:pPr defTabSz="397763">
              <a:defRPr sz="3393"/>
            </a:pPr>
            <a:r>
              <a:t>The Good Grief Network</a:t>
            </a:r>
            <a:br/>
            <a:r>
              <a:t>Schimdt and Lewis-Reau</a:t>
            </a:r>
          </a:p>
        </p:txBody>
      </p:sp>
      <p:sp>
        <p:nvSpPr>
          <p:cNvPr id="186" name="Content Placeholder 2"/>
          <p:cNvSpPr txBox="1">
            <a:spLocks noGrp="1"/>
          </p:cNvSpPr>
          <p:nvPr>
            <p:ph type="body" idx="1"/>
          </p:nvPr>
        </p:nvSpPr>
        <p:spPr>
          <a:xfrm>
            <a:off x="457200" y="1600200"/>
            <a:ext cx="8229600" cy="4525963"/>
          </a:xfrm>
          <a:prstGeom prst="rect">
            <a:avLst/>
          </a:prstGeom>
        </p:spPr>
        <p:txBody>
          <a:bodyPr/>
          <a:lstStyle/>
          <a:p>
            <a:r>
              <a:t>Support Group – meets for 10 consecutive weeks</a:t>
            </a:r>
          </a:p>
          <a:p>
            <a:r>
              <a:t>Goals to help people build “personal resilience” for living with climate change as well as other systemic issues such as racism, classism, sexism, homophobia</a:t>
            </a:r>
          </a:p>
          <a:p>
            <a:r>
              <a:t>Climate action encouraged</a:t>
            </a:r>
          </a:p>
          <a:p>
            <a:r>
              <a:t>Led by trained volunteers</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Title 1"/>
          <p:cNvSpPr txBox="1">
            <a:spLocks noGrp="1"/>
          </p:cNvSpPr>
          <p:nvPr>
            <p:ph type="title"/>
          </p:nvPr>
        </p:nvSpPr>
        <p:spPr>
          <a:prstGeom prst="rect">
            <a:avLst/>
          </a:prstGeom>
        </p:spPr>
        <p:txBody>
          <a:bodyPr/>
          <a:lstStyle/>
          <a:p>
            <a:pPr defTabSz="397763">
              <a:defRPr sz="3393"/>
            </a:pPr>
            <a:r>
              <a:t>The Good Grief Network</a:t>
            </a:r>
            <a:br/>
            <a:r>
              <a:t>10 step model similar to AA</a:t>
            </a:r>
          </a:p>
        </p:txBody>
      </p:sp>
      <p:sp>
        <p:nvSpPr>
          <p:cNvPr id="189" name="Content Placeholder 2"/>
          <p:cNvSpPr txBox="1">
            <a:spLocks noGrp="1"/>
          </p:cNvSpPr>
          <p:nvPr>
            <p:ph type="body" idx="1"/>
          </p:nvPr>
        </p:nvSpPr>
        <p:spPr>
          <a:xfrm>
            <a:off x="457200" y="1600200"/>
            <a:ext cx="8229600" cy="4525963"/>
          </a:xfrm>
          <a:prstGeom prst="rect">
            <a:avLst/>
          </a:prstGeom>
        </p:spPr>
        <p:txBody>
          <a:bodyPr/>
          <a:lstStyle/>
          <a:p>
            <a:pPr>
              <a:lnSpc>
                <a:spcPct val="80000"/>
              </a:lnSpc>
              <a:spcBef>
                <a:spcPts val="500"/>
              </a:spcBef>
              <a:defRPr sz="2400"/>
            </a:pPr>
            <a:r>
              <a:t>Accept the problem and the severity</a:t>
            </a:r>
          </a:p>
          <a:p>
            <a:pPr>
              <a:lnSpc>
                <a:spcPct val="80000"/>
              </a:lnSpc>
              <a:spcBef>
                <a:spcPts val="500"/>
              </a:spcBef>
              <a:defRPr sz="2400"/>
            </a:pPr>
            <a:r>
              <a:t>Acknowledge my part in the problem AND solution</a:t>
            </a:r>
          </a:p>
          <a:p>
            <a:pPr>
              <a:lnSpc>
                <a:spcPct val="80000"/>
              </a:lnSpc>
              <a:spcBef>
                <a:spcPts val="500"/>
              </a:spcBef>
              <a:defRPr sz="2400"/>
            </a:pPr>
            <a:r>
              <a:t>Practice sitting with uncertainty</a:t>
            </a:r>
          </a:p>
          <a:p>
            <a:pPr>
              <a:lnSpc>
                <a:spcPct val="80000"/>
              </a:lnSpc>
              <a:spcBef>
                <a:spcPts val="500"/>
              </a:spcBef>
              <a:defRPr sz="2400"/>
            </a:pPr>
            <a:r>
              <a:t>Confront my own mortality and the mortality of all</a:t>
            </a:r>
          </a:p>
          <a:p>
            <a:pPr>
              <a:lnSpc>
                <a:spcPct val="80000"/>
              </a:lnSpc>
              <a:spcBef>
                <a:spcPts val="500"/>
              </a:spcBef>
              <a:defRPr sz="2400"/>
            </a:pPr>
            <a:r>
              <a:t>Do inner work</a:t>
            </a:r>
          </a:p>
          <a:p>
            <a:pPr>
              <a:lnSpc>
                <a:spcPct val="80000"/>
              </a:lnSpc>
              <a:spcBef>
                <a:spcPts val="500"/>
              </a:spcBef>
              <a:defRPr sz="2400"/>
            </a:pPr>
            <a:r>
              <a:t>Develop awareness of brain patterns and perception</a:t>
            </a:r>
          </a:p>
          <a:p>
            <a:pPr>
              <a:lnSpc>
                <a:spcPct val="80000"/>
              </a:lnSpc>
              <a:spcBef>
                <a:spcPts val="500"/>
              </a:spcBef>
              <a:defRPr sz="2400"/>
            </a:pPr>
            <a:r>
              <a:t>Practice gratitude, seek beauty, and create connections</a:t>
            </a:r>
          </a:p>
          <a:p>
            <a:pPr>
              <a:lnSpc>
                <a:spcPct val="80000"/>
              </a:lnSpc>
              <a:spcBef>
                <a:spcPts val="500"/>
              </a:spcBef>
              <a:defRPr sz="2400"/>
            </a:pPr>
            <a:r>
              <a:t>Take breaks and rest as needed</a:t>
            </a:r>
          </a:p>
          <a:p>
            <a:pPr>
              <a:lnSpc>
                <a:spcPct val="80000"/>
              </a:lnSpc>
              <a:spcBef>
                <a:spcPts val="500"/>
              </a:spcBef>
              <a:defRPr sz="2400"/>
            </a:pPr>
            <a:r>
              <a:t>Show up</a:t>
            </a:r>
          </a:p>
          <a:p>
            <a:pPr>
              <a:lnSpc>
                <a:spcPct val="80000"/>
              </a:lnSpc>
              <a:spcBef>
                <a:spcPts val="500"/>
              </a:spcBef>
              <a:defRPr sz="2400"/>
            </a:pPr>
            <a:r>
              <a:t>Reinvest into meaningful efforts.     </a:t>
            </a:r>
          </a:p>
          <a:p>
            <a:pPr marL="0" indent="0">
              <a:lnSpc>
                <a:spcPct val="80000"/>
              </a:lnSpc>
              <a:spcBef>
                <a:spcPts val="500"/>
              </a:spcBef>
              <a:buSzTx/>
              <a:buNone/>
              <a:defRPr sz="2400"/>
            </a:pPr>
            <a:r>
              <a:t>                                                         Schmidt &amp; Lewis-Reau (n.d.)</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Title 1"/>
          <p:cNvSpPr txBox="1">
            <a:spLocks noGrp="1"/>
          </p:cNvSpPr>
          <p:nvPr>
            <p:ph type="title"/>
          </p:nvPr>
        </p:nvSpPr>
        <p:spPr>
          <a:prstGeom prst="rect">
            <a:avLst/>
          </a:prstGeom>
        </p:spPr>
        <p:txBody>
          <a:bodyPr/>
          <a:lstStyle/>
          <a:p>
            <a:pPr defTabSz="397763">
              <a:defRPr sz="3393"/>
            </a:pPr>
            <a:r>
              <a:t>The Work That Reconnects</a:t>
            </a:r>
            <a:br/>
            <a:r>
              <a:t>Joanna Macy</a:t>
            </a:r>
          </a:p>
        </p:txBody>
      </p:sp>
      <p:sp>
        <p:nvSpPr>
          <p:cNvPr id="194" name="Content Placeholder 2"/>
          <p:cNvSpPr txBox="1">
            <a:spLocks noGrp="1"/>
          </p:cNvSpPr>
          <p:nvPr>
            <p:ph type="body" idx="1"/>
          </p:nvPr>
        </p:nvSpPr>
        <p:spPr>
          <a:xfrm>
            <a:off x="457200" y="1600200"/>
            <a:ext cx="8229600" cy="4525963"/>
          </a:xfrm>
          <a:prstGeom prst="rect">
            <a:avLst/>
          </a:prstGeom>
        </p:spPr>
        <p:txBody>
          <a:bodyPr/>
          <a:lstStyle/>
          <a:p>
            <a:pPr>
              <a:lnSpc>
                <a:spcPct val="90000"/>
              </a:lnSpc>
            </a:pPr>
            <a:r>
              <a:t>Workshops –conducted in one meeting or several consecutive meetings</a:t>
            </a:r>
          </a:p>
          <a:p>
            <a:pPr>
              <a:lnSpc>
                <a:spcPct val="90000"/>
              </a:lnSpc>
            </a:pPr>
            <a:r>
              <a:t>Goals – transformational learning process to shift from an automatic psychological response of withdrawal from the climate problem towards a more active, creative and collective response</a:t>
            </a:r>
          </a:p>
          <a:p>
            <a:pPr>
              <a:lnSpc>
                <a:spcPct val="90000"/>
              </a:lnSpc>
            </a:pPr>
            <a:r>
              <a:t>Climate activity encouraged</a:t>
            </a:r>
          </a:p>
          <a:p>
            <a:pPr>
              <a:lnSpc>
                <a:spcPct val="90000"/>
              </a:lnSpc>
            </a:pPr>
            <a:r>
              <a:t>Led by trained volunteers</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Title 1"/>
          <p:cNvSpPr txBox="1">
            <a:spLocks noGrp="1"/>
          </p:cNvSpPr>
          <p:nvPr>
            <p:ph type="title"/>
          </p:nvPr>
        </p:nvSpPr>
        <p:spPr>
          <a:xfrm>
            <a:off x="457200" y="274638"/>
            <a:ext cx="8229600" cy="1325563"/>
          </a:xfrm>
          <a:prstGeom prst="rect">
            <a:avLst/>
          </a:prstGeom>
        </p:spPr>
        <p:txBody>
          <a:bodyPr/>
          <a:lstStyle/>
          <a:p>
            <a:pPr defTabSz="310895">
              <a:defRPr sz="2652"/>
            </a:pPr>
            <a:r>
              <a:t>The Work That Reconnects:</a:t>
            </a:r>
            <a:br/>
            <a:r>
              <a:t>Deep ecology, Systems theory, Eco-psychology, Buddhism, Activism </a:t>
            </a:r>
          </a:p>
        </p:txBody>
      </p:sp>
      <p:sp>
        <p:nvSpPr>
          <p:cNvPr id="199" name="Content Placeholder 2"/>
          <p:cNvSpPr txBox="1">
            <a:spLocks noGrp="1"/>
          </p:cNvSpPr>
          <p:nvPr>
            <p:ph type="body" idx="1"/>
          </p:nvPr>
        </p:nvSpPr>
        <p:spPr>
          <a:xfrm>
            <a:off x="457200" y="2332036"/>
            <a:ext cx="8229600" cy="4525964"/>
          </a:xfrm>
          <a:prstGeom prst="rect">
            <a:avLst/>
          </a:prstGeom>
        </p:spPr>
        <p:txBody>
          <a:bodyPr/>
          <a:lstStyle/>
          <a:p>
            <a:pPr marL="0" indent="0">
              <a:buSzTx/>
              <a:buNone/>
            </a:pPr>
            <a:r>
              <a:t> The work is organized as working through the four step “Spiral” :</a:t>
            </a:r>
          </a:p>
          <a:p>
            <a:r>
              <a:t>Gratitude</a:t>
            </a:r>
          </a:p>
          <a:p>
            <a:r>
              <a:t>Grief for the world</a:t>
            </a:r>
          </a:p>
          <a:p>
            <a:r>
              <a:t>Seeing with new eyes</a:t>
            </a:r>
          </a:p>
          <a:p>
            <a:r>
              <a:t>Going forth </a:t>
            </a:r>
          </a:p>
          <a:p>
            <a:pPr marL="0" indent="0">
              <a:buSzTx/>
              <a:buNone/>
            </a:pPr>
            <a:r>
              <a:t>                                      Macy &amp; Johnstone, (2012)</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Title 1"/>
          <p:cNvSpPr txBox="1">
            <a:spLocks noGrp="1"/>
          </p:cNvSpPr>
          <p:nvPr>
            <p:ph type="title"/>
          </p:nvPr>
        </p:nvSpPr>
        <p:spPr>
          <a:prstGeom prst="rect">
            <a:avLst/>
          </a:prstGeom>
        </p:spPr>
        <p:txBody>
          <a:bodyPr/>
          <a:lstStyle/>
          <a:p>
            <a:pPr defTabSz="397763">
              <a:defRPr sz="3393"/>
            </a:pPr>
            <a:r>
              <a:t>Deep Adaptation Forum</a:t>
            </a:r>
            <a:br/>
            <a:r>
              <a:t>Jem Bendell</a:t>
            </a:r>
          </a:p>
        </p:txBody>
      </p:sp>
      <p:sp>
        <p:nvSpPr>
          <p:cNvPr id="204" name="Content Placeholder 2"/>
          <p:cNvSpPr txBox="1">
            <a:spLocks noGrp="1"/>
          </p:cNvSpPr>
          <p:nvPr>
            <p:ph type="body" idx="1"/>
          </p:nvPr>
        </p:nvSpPr>
        <p:spPr>
          <a:xfrm>
            <a:off x="457200" y="1600200"/>
            <a:ext cx="8229600" cy="4882528"/>
          </a:xfrm>
          <a:prstGeom prst="rect">
            <a:avLst/>
          </a:prstGeom>
        </p:spPr>
        <p:txBody>
          <a:bodyPr/>
          <a:lstStyle/>
          <a:p>
            <a:pPr>
              <a:lnSpc>
                <a:spcPct val="80000"/>
              </a:lnSpc>
              <a:spcBef>
                <a:spcPts val="600"/>
              </a:spcBef>
              <a:defRPr sz="2900"/>
            </a:pPr>
            <a:r>
              <a:t>Online Forum with subgroups: Professions Network, Groups Network and Positive Deep Adaptation Facebook Group</a:t>
            </a:r>
          </a:p>
          <a:p>
            <a:pPr>
              <a:lnSpc>
                <a:spcPct val="80000"/>
              </a:lnSpc>
              <a:spcBef>
                <a:spcPts val="600"/>
              </a:spcBef>
              <a:defRPr sz="2900"/>
            </a:pPr>
            <a:r>
              <a:t>Goal:  To develop “collapse-readiness” as well as “collapse-transcendence” as individuals and communities</a:t>
            </a:r>
          </a:p>
          <a:p>
            <a:pPr>
              <a:lnSpc>
                <a:spcPct val="80000"/>
              </a:lnSpc>
              <a:spcBef>
                <a:spcPts val="600"/>
              </a:spcBef>
              <a:defRPr sz="2900"/>
            </a:pPr>
            <a:r>
              <a:t>Climate mitigation action is not encouraged, it would make no difference at this point</a:t>
            </a:r>
          </a:p>
          <a:p>
            <a:pPr>
              <a:lnSpc>
                <a:spcPct val="80000"/>
              </a:lnSpc>
              <a:spcBef>
                <a:spcPts val="600"/>
              </a:spcBef>
              <a:defRPr sz="2900"/>
            </a:pPr>
            <a:r>
              <a:t>Some Deep Adaptation Leadership trainings are available, but most of the work is informal and on line</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itle 1"/>
          <p:cNvSpPr txBox="1">
            <a:spLocks noGrp="1"/>
          </p:cNvSpPr>
          <p:nvPr>
            <p:ph type="title"/>
          </p:nvPr>
        </p:nvSpPr>
        <p:spPr>
          <a:prstGeom prst="rect">
            <a:avLst/>
          </a:prstGeom>
        </p:spPr>
        <p:txBody>
          <a:bodyPr/>
          <a:lstStyle/>
          <a:p>
            <a:pPr defTabSz="397763">
              <a:defRPr sz="3393"/>
            </a:pPr>
            <a:r>
              <a:t>Deep Adaptation</a:t>
            </a:r>
            <a:br/>
            <a:r>
              <a:t>Core Questions to Explore</a:t>
            </a:r>
          </a:p>
        </p:txBody>
      </p:sp>
      <p:sp>
        <p:nvSpPr>
          <p:cNvPr id="209" name="Content Placeholder 2"/>
          <p:cNvSpPr txBox="1">
            <a:spLocks noGrp="1"/>
          </p:cNvSpPr>
          <p:nvPr>
            <p:ph type="body" idx="1"/>
          </p:nvPr>
        </p:nvSpPr>
        <p:spPr>
          <a:xfrm>
            <a:off x="457200" y="1600200"/>
            <a:ext cx="8229600" cy="4525963"/>
          </a:xfrm>
          <a:prstGeom prst="rect">
            <a:avLst/>
          </a:prstGeom>
        </p:spPr>
        <p:txBody>
          <a:bodyPr/>
          <a:lstStyle/>
          <a:p>
            <a:pPr>
              <a:lnSpc>
                <a:spcPct val="90000"/>
              </a:lnSpc>
              <a:spcBef>
                <a:spcPts val="600"/>
              </a:spcBef>
              <a:defRPr sz="2700"/>
            </a:pPr>
            <a:r>
              <a:t>Resilience: what do we most value that we want to keep and how?</a:t>
            </a:r>
          </a:p>
          <a:p>
            <a:pPr>
              <a:lnSpc>
                <a:spcPct val="90000"/>
              </a:lnSpc>
              <a:spcBef>
                <a:spcPts val="600"/>
              </a:spcBef>
              <a:defRPr sz="2700"/>
            </a:pPr>
            <a:r>
              <a:t>Relinquishment:  what do we need to let go of so as not to make matters worse?</a:t>
            </a:r>
          </a:p>
          <a:p>
            <a:pPr>
              <a:lnSpc>
                <a:spcPct val="90000"/>
              </a:lnSpc>
              <a:spcBef>
                <a:spcPts val="600"/>
              </a:spcBef>
              <a:defRPr sz="2700"/>
            </a:pPr>
            <a:r>
              <a:t>Restoration: what could we bring back to help us with these difficult times?</a:t>
            </a:r>
          </a:p>
          <a:p>
            <a:pPr>
              <a:lnSpc>
                <a:spcPct val="90000"/>
              </a:lnSpc>
              <a:spcBef>
                <a:spcPts val="600"/>
              </a:spcBef>
              <a:defRPr sz="2700"/>
            </a:pPr>
            <a:r>
              <a:t>Reconciliation: with what and whom shall we make peace as we awaken to our mutual mortality?</a:t>
            </a:r>
          </a:p>
          <a:p>
            <a:pPr>
              <a:lnSpc>
                <a:spcPct val="90000"/>
              </a:lnSpc>
              <a:spcBef>
                <a:spcPts val="600"/>
              </a:spcBef>
              <a:defRPr sz="2700"/>
            </a:pPr>
            <a:r>
              <a:t> </a:t>
            </a:r>
          </a:p>
          <a:p>
            <a:pPr>
              <a:lnSpc>
                <a:spcPct val="90000"/>
              </a:lnSpc>
              <a:spcBef>
                <a:spcPts val="600"/>
              </a:spcBef>
              <a:defRPr sz="2700"/>
            </a:pPr>
            <a:r>
              <a:t>                                                   Jem Bendell, (2018)</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Title 1"/>
          <p:cNvSpPr txBox="1">
            <a:spLocks noGrp="1"/>
          </p:cNvSpPr>
          <p:nvPr>
            <p:ph type="title"/>
          </p:nvPr>
        </p:nvSpPr>
        <p:spPr>
          <a:prstGeom prst="rect">
            <a:avLst/>
          </a:prstGeom>
        </p:spPr>
        <p:txBody>
          <a:bodyPr/>
          <a:lstStyle/>
          <a:p>
            <a:pPr defTabSz="397763">
              <a:defRPr sz="3393"/>
            </a:pPr>
            <a:r>
              <a:t>Transformational Resilience</a:t>
            </a:r>
            <a:br/>
            <a:r>
              <a:t>Bob Doppelt</a:t>
            </a:r>
          </a:p>
        </p:txBody>
      </p:sp>
      <p:sp>
        <p:nvSpPr>
          <p:cNvPr id="212" name="Content Placeholder 2"/>
          <p:cNvSpPr txBox="1">
            <a:spLocks noGrp="1"/>
          </p:cNvSpPr>
          <p:nvPr>
            <p:ph type="body" idx="1"/>
          </p:nvPr>
        </p:nvSpPr>
        <p:spPr>
          <a:xfrm>
            <a:off x="457200" y="1600200"/>
            <a:ext cx="8229600" cy="4525963"/>
          </a:xfrm>
          <a:prstGeom prst="rect">
            <a:avLst/>
          </a:prstGeom>
        </p:spPr>
        <p:txBody>
          <a:bodyPr/>
          <a:lstStyle/>
          <a:p>
            <a:pPr>
              <a:spcBef>
                <a:spcPts val="600"/>
              </a:spcBef>
              <a:defRPr sz="2900"/>
            </a:pPr>
            <a:r>
              <a:t>Workshops to communities, businesses, first responders</a:t>
            </a:r>
          </a:p>
          <a:p>
            <a:pPr>
              <a:spcBef>
                <a:spcPts val="600"/>
              </a:spcBef>
              <a:defRPr sz="2900"/>
            </a:pPr>
            <a:r>
              <a:t>Goal: building individual and community psycho-social-spiritual resilience in order to prevet and minimize harmful impacts of climate change. Transforming communities from “trauma-organized” to “resilience-enhancing”</a:t>
            </a:r>
          </a:p>
          <a:p>
            <a:pPr>
              <a:spcBef>
                <a:spcPts val="600"/>
              </a:spcBef>
              <a:defRPr sz="2900"/>
            </a:pPr>
            <a:r>
              <a:t>Climate action encouraged</a:t>
            </a:r>
          </a:p>
          <a:p>
            <a:pPr>
              <a:spcBef>
                <a:spcPts val="600"/>
              </a:spcBef>
              <a:defRPr sz="2900"/>
            </a:pPr>
            <a:r>
              <a:t>Let by highly trained professionals</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Title 1"/>
          <p:cNvSpPr txBox="1">
            <a:spLocks noGrp="1"/>
          </p:cNvSpPr>
          <p:nvPr>
            <p:ph type="title"/>
          </p:nvPr>
        </p:nvSpPr>
        <p:spPr>
          <a:prstGeom prst="rect">
            <a:avLst/>
          </a:prstGeom>
        </p:spPr>
        <p:txBody>
          <a:bodyPr/>
          <a:lstStyle/>
          <a:p>
            <a:pPr defTabSz="397763">
              <a:defRPr sz="3393"/>
            </a:pPr>
            <a:r>
              <a:t>Transformational Resilience </a:t>
            </a:r>
            <a:br/>
            <a:r>
              <a:t>Core Skills</a:t>
            </a:r>
          </a:p>
        </p:txBody>
      </p:sp>
      <p:sp>
        <p:nvSpPr>
          <p:cNvPr id="217" name="Content Placeholder 2"/>
          <p:cNvSpPr txBox="1">
            <a:spLocks noGrp="1"/>
          </p:cNvSpPr>
          <p:nvPr>
            <p:ph type="body" idx="1"/>
          </p:nvPr>
        </p:nvSpPr>
        <p:spPr>
          <a:xfrm>
            <a:off x="457200" y="1600200"/>
            <a:ext cx="8229600" cy="4525963"/>
          </a:xfrm>
          <a:prstGeom prst="rect">
            <a:avLst/>
          </a:prstGeom>
        </p:spPr>
        <p:txBody>
          <a:bodyPr/>
          <a:lstStyle/>
          <a:p>
            <a:r>
              <a:t>“Presencing”: How to regulate the “fight/flight” response of the acute and chronic stressors of climate change</a:t>
            </a:r>
          </a:p>
          <a:p>
            <a:r>
              <a:t>“Purposing”: How to create an intentionally meaningful life in spite of climate change hardships. What matters most to you, what are your values?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itle 1"/>
          <p:cNvSpPr txBox="1">
            <a:spLocks noGrp="1"/>
          </p:cNvSpPr>
          <p:nvPr>
            <p:ph type="title"/>
          </p:nvPr>
        </p:nvSpPr>
        <p:spPr>
          <a:prstGeom prst="rect">
            <a:avLst/>
          </a:prstGeom>
        </p:spPr>
        <p:txBody>
          <a:bodyPr/>
          <a:lstStyle/>
          <a:p>
            <a:pPr defTabSz="397763">
              <a:defRPr sz="3393"/>
            </a:pPr>
            <a:r>
              <a:t>DEFINITIONS</a:t>
            </a:r>
            <a:br/>
            <a:r>
              <a:t>“Adaptation”</a:t>
            </a:r>
          </a:p>
        </p:txBody>
      </p:sp>
      <p:sp>
        <p:nvSpPr>
          <p:cNvPr id="103" name="Content Placeholder 2"/>
          <p:cNvSpPr txBox="1">
            <a:spLocks noGrp="1"/>
          </p:cNvSpPr>
          <p:nvPr>
            <p:ph type="body" idx="1"/>
          </p:nvPr>
        </p:nvSpPr>
        <p:spPr>
          <a:xfrm>
            <a:off x="457200" y="1600200"/>
            <a:ext cx="8229600" cy="4525963"/>
          </a:xfrm>
          <a:prstGeom prst="rect">
            <a:avLst/>
          </a:prstGeom>
        </p:spPr>
        <p:txBody>
          <a:bodyPr/>
          <a:lstStyle/>
          <a:p>
            <a:pPr marL="0" indent="0">
              <a:buSzTx/>
              <a:buNone/>
            </a:pPr>
            <a:r>
              <a:t> </a:t>
            </a:r>
          </a:p>
          <a:p>
            <a:r>
              <a:t>Different meaning depending on line of work and scientific discipline</a:t>
            </a:r>
          </a:p>
          <a:p>
            <a:r>
              <a:t>The Climate Adaptation Engineer</a:t>
            </a:r>
          </a:p>
          <a:p>
            <a:r>
              <a:t>The Mental Health Professional</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Earth Regenerators	</a:t>
            </a:r>
          </a:p>
        </p:txBody>
      </p:sp>
      <p:sp>
        <p:nvSpPr>
          <p:cNvPr id="3" name="Text Placeholder 2"/>
          <p:cNvSpPr>
            <a:spLocks noGrp="1"/>
          </p:cNvSpPr>
          <p:nvPr>
            <p:ph type="body" idx="1"/>
          </p:nvPr>
        </p:nvSpPr>
        <p:spPr/>
        <p:txBody>
          <a:bodyPr/>
          <a:lstStyle/>
          <a:p>
            <a:r>
              <a:rPr lang="en-US" dirty="0"/>
              <a:t>Focuses on cultural transformation &amp; regeneration skills (bio, psycho, social and environmental)</a:t>
            </a:r>
          </a:p>
          <a:p>
            <a:r>
              <a:rPr lang="en-US" dirty="0"/>
              <a:t>Network to connect with other participants</a:t>
            </a:r>
          </a:p>
          <a:p>
            <a:r>
              <a:rPr lang="en-US" dirty="0"/>
              <a:t>Ongoing dialogues between members for support </a:t>
            </a:r>
          </a:p>
          <a:p>
            <a:r>
              <a:rPr lang="en-US" dirty="0"/>
              <a:t>Workshop &amp; webinars to learn regenerative skills</a:t>
            </a:r>
          </a:p>
        </p:txBody>
      </p:sp>
    </p:spTree>
    <p:extLst>
      <p:ext uri="{BB962C8B-B14F-4D97-AF65-F5344CB8AC3E}">
        <p14:creationId xmlns:p14="http://schemas.microsoft.com/office/powerpoint/2010/main" val="3025804650"/>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Title 1"/>
          <p:cNvSpPr txBox="1">
            <a:spLocks noGrp="1"/>
          </p:cNvSpPr>
          <p:nvPr>
            <p:ph type="title"/>
          </p:nvPr>
        </p:nvSpPr>
        <p:spPr>
          <a:prstGeom prst="rect">
            <a:avLst/>
          </a:prstGeom>
        </p:spPr>
        <p:txBody>
          <a:bodyPr/>
          <a:lstStyle/>
          <a:p>
            <a:r>
              <a:t>Which approach to consider?</a:t>
            </a:r>
          </a:p>
        </p:txBody>
      </p:sp>
      <p:sp>
        <p:nvSpPr>
          <p:cNvPr id="222" name="Content Placeholder 2"/>
          <p:cNvSpPr txBox="1">
            <a:spLocks noGrp="1"/>
          </p:cNvSpPr>
          <p:nvPr>
            <p:ph type="body" idx="1"/>
          </p:nvPr>
        </p:nvSpPr>
        <p:spPr>
          <a:xfrm>
            <a:off x="457200" y="1600200"/>
            <a:ext cx="8229600" cy="4525963"/>
          </a:xfrm>
          <a:prstGeom prst="rect">
            <a:avLst/>
          </a:prstGeom>
        </p:spPr>
        <p:txBody>
          <a:bodyPr/>
          <a:lstStyle/>
          <a:p>
            <a:r>
              <a:rPr dirty="0"/>
              <a:t>No “one size fits all”</a:t>
            </a:r>
            <a:endParaRPr lang="en-US" dirty="0"/>
          </a:p>
          <a:p>
            <a:r>
              <a:rPr lang="en-US" dirty="0"/>
              <a:t>Depends on psychological location of person</a:t>
            </a:r>
          </a:p>
          <a:p>
            <a:r>
              <a:rPr lang="en-US" dirty="0"/>
              <a:t>Depends on stage of personal growth</a:t>
            </a:r>
          </a:p>
          <a:p>
            <a:r>
              <a:rPr lang="en-US" dirty="0"/>
              <a:t>Depends on level of climate-informed</a:t>
            </a:r>
            <a:endParaRPr dirty="0"/>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Title 1"/>
          <p:cNvSpPr txBox="1">
            <a:spLocks noGrp="1"/>
          </p:cNvSpPr>
          <p:nvPr>
            <p:ph type="title"/>
          </p:nvPr>
        </p:nvSpPr>
        <p:spPr>
          <a:prstGeom prst="rect">
            <a:avLst/>
          </a:prstGeom>
        </p:spPr>
        <p:txBody>
          <a:bodyPr/>
          <a:lstStyle>
            <a:lvl1pPr defTabSz="397763">
              <a:defRPr sz="3393"/>
            </a:lvl1pPr>
          </a:lstStyle>
          <a:p>
            <a:r>
              <a:t>Match by timing and type of climate change insult experienced</a:t>
            </a:r>
          </a:p>
        </p:txBody>
      </p:sp>
      <p:sp>
        <p:nvSpPr>
          <p:cNvPr id="227" name="Content Placeholder 2"/>
          <p:cNvSpPr txBox="1">
            <a:spLocks noGrp="1"/>
          </p:cNvSpPr>
          <p:nvPr>
            <p:ph type="body" idx="1"/>
          </p:nvPr>
        </p:nvSpPr>
        <p:spPr>
          <a:xfrm>
            <a:off x="457200" y="1600200"/>
            <a:ext cx="8229600" cy="4525963"/>
          </a:xfrm>
          <a:prstGeom prst="rect">
            <a:avLst/>
          </a:prstGeom>
        </p:spPr>
        <p:txBody>
          <a:bodyPr/>
          <a:lstStyle/>
          <a:p>
            <a:pPr>
              <a:lnSpc>
                <a:spcPct val="80000"/>
              </a:lnSpc>
              <a:spcBef>
                <a:spcPts val="600"/>
              </a:spcBef>
              <a:defRPr sz="2900"/>
            </a:pPr>
            <a:r>
              <a:rPr dirty="0"/>
              <a:t>Acute environmental trauma?</a:t>
            </a:r>
          </a:p>
          <a:p>
            <a:pPr marL="0" indent="0">
              <a:lnSpc>
                <a:spcPct val="80000"/>
              </a:lnSpc>
              <a:spcBef>
                <a:spcPts val="600"/>
              </a:spcBef>
              <a:buSzTx/>
              <a:buNone/>
              <a:defRPr sz="2900"/>
            </a:pPr>
            <a:r>
              <a:rPr dirty="0"/>
              <a:t>          PSA, SPR</a:t>
            </a:r>
          </a:p>
          <a:p>
            <a:pPr>
              <a:lnSpc>
                <a:spcPct val="80000"/>
              </a:lnSpc>
              <a:spcBef>
                <a:spcPts val="600"/>
              </a:spcBef>
              <a:defRPr sz="2900"/>
            </a:pPr>
            <a:r>
              <a:rPr dirty="0"/>
              <a:t>Ongoing, chronic environmental disasters?</a:t>
            </a:r>
          </a:p>
          <a:p>
            <a:pPr marL="0" indent="0">
              <a:lnSpc>
                <a:spcPct val="80000"/>
              </a:lnSpc>
              <a:spcBef>
                <a:spcPts val="600"/>
              </a:spcBef>
              <a:buSzTx/>
              <a:buNone/>
              <a:defRPr sz="2900"/>
            </a:pPr>
            <a:r>
              <a:rPr dirty="0"/>
              <a:t>         TGGN, TWTR, DA, TR</a:t>
            </a:r>
          </a:p>
          <a:p>
            <a:pPr>
              <a:lnSpc>
                <a:spcPct val="80000"/>
              </a:lnSpc>
              <a:spcBef>
                <a:spcPts val="600"/>
              </a:spcBef>
              <a:defRPr sz="2900"/>
            </a:pPr>
            <a:r>
              <a:rPr dirty="0"/>
              <a:t>Anticipatory Anxiety, fear, grief, distress?</a:t>
            </a:r>
          </a:p>
          <a:p>
            <a:pPr marL="0" indent="0">
              <a:lnSpc>
                <a:spcPct val="80000"/>
              </a:lnSpc>
              <a:spcBef>
                <a:spcPts val="600"/>
              </a:spcBef>
              <a:buSzTx/>
              <a:buNone/>
              <a:defRPr sz="2900"/>
            </a:pPr>
            <a:r>
              <a:rPr dirty="0"/>
              <a:t>          CC, TGGN, TWTR, DA, TR</a:t>
            </a:r>
            <a:r>
              <a:rPr lang="en-US" dirty="0"/>
              <a:t>, ER</a:t>
            </a:r>
            <a:endParaRPr dirty="0"/>
          </a:p>
          <a:p>
            <a:pPr marL="0" indent="0">
              <a:lnSpc>
                <a:spcPct val="80000"/>
              </a:lnSpc>
              <a:spcBef>
                <a:spcPts val="600"/>
              </a:spcBef>
              <a:buSzTx/>
              <a:buNone/>
              <a:defRPr sz="2900"/>
            </a:pPr>
            <a:endParaRPr dirty="0"/>
          </a:p>
          <a:p>
            <a:pPr marL="0" indent="0">
              <a:lnSpc>
                <a:spcPct val="80000"/>
              </a:lnSpc>
              <a:spcBef>
                <a:spcPts val="600"/>
              </a:spcBef>
              <a:buSzTx/>
              <a:buNone/>
              <a:defRPr sz="2900"/>
            </a:pPr>
            <a:endParaRPr dirty="0"/>
          </a:p>
          <a:p>
            <a:pPr marL="0" indent="0">
              <a:lnSpc>
                <a:spcPct val="80000"/>
              </a:lnSpc>
              <a:spcBef>
                <a:spcPts val="600"/>
              </a:spcBef>
              <a:buSzTx/>
              <a:buNone/>
              <a:defRPr sz="2900"/>
            </a:pPr>
            <a:r>
              <a:rPr dirty="0"/>
              <a:t>   </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Title 1"/>
          <p:cNvSpPr txBox="1">
            <a:spLocks noGrp="1"/>
          </p:cNvSpPr>
          <p:nvPr>
            <p:ph type="title"/>
          </p:nvPr>
        </p:nvSpPr>
        <p:spPr>
          <a:prstGeom prst="rect">
            <a:avLst/>
          </a:prstGeom>
        </p:spPr>
        <p:txBody>
          <a:bodyPr/>
          <a:lstStyle>
            <a:lvl1pPr defTabSz="397763">
              <a:defRPr sz="3393"/>
            </a:lvl1pPr>
          </a:lstStyle>
          <a:p>
            <a:r>
              <a:t>Match by type of problem or area most in need of attention</a:t>
            </a:r>
          </a:p>
        </p:txBody>
      </p:sp>
      <p:sp>
        <p:nvSpPr>
          <p:cNvPr id="232" name="Content Placeholder 2"/>
          <p:cNvSpPr txBox="1">
            <a:spLocks noGrp="1"/>
          </p:cNvSpPr>
          <p:nvPr>
            <p:ph type="body" idx="1"/>
          </p:nvPr>
        </p:nvSpPr>
        <p:spPr>
          <a:xfrm>
            <a:off x="457200" y="1600200"/>
            <a:ext cx="8229600" cy="4525963"/>
          </a:xfrm>
          <a:prstGeom prst="rect">
            <a:avLst/>
          </a:prstGeom>
        </p:spPr>
        <p:txBody>
          <a:bodyPr/>
          <a:lstStyle/>
          <a:p>
            <a:pPr>
              <a:lnSpc>
                <a:spcPct val="80000"/>
              </a:lnSpc>
              <a:spcBef>
                <a:spcPts val="600"/>
              </a:spcBef>
              <a:defRPr sz="2900"/>
            </a:pPr>
            <a:r>
              <a:rPr dirty="0"/>
              <a:t>Specific coping and self-regulation techniques</a:t>
            </a:r>
          </a:p>
          <a:p>
            <a:pPr marL="0" indent="0">
              <a:lnSpc>
                <a:spcPct val="80000"/>
              </a:lnSpc>
              <a:spcBef>
                <a:spcPts val="600"/>
              </a:spcBef>
              <a:buSzTx/>
              <a:buNone/>
              <a:defRPr sz="2900"/>
            </a:pPr>
            <a:r>
              <a:rPr dirty="0"/>
              <a:t>           PFA, SPR, TR</a:t>
            </a:r>
          </a:p>
          <a:p>
            <a:pPr>
              <a:lnSpc>
                <a:spcPct val="80000"/>
              </a:lnSpc>
              <a:spcBef>
                <a:spcPts val="600"/>
              </a:spcBef>
              <a:defRPr sz="2900"/>
            </a:pPr>
            <a:r>
              <a:rPr dirty="0"/>
              <a:t>Cultivating psychological “resiliency”**</a:t>
            </a:r>
          </a:p>
          <a:p>
            <a:pPr marL="0" indent="0">
              <a:lnSpc>
                <a:spcPct val="80000"/>
              </a:lnSpc>
              <a:spcBef>
                <a:spcPts val="600"/>
              </a:spcBef>
              <a:buSzTx/>
              <a:buNone/>
              <a:defRPr sz="2900"/>
            </a:pPr>
            <a:r>
              <a:rPr dirty="0"/>
              <a:t>            SPR, TGGN, TWR, DA, TR</a:t>
            </a:r>
            <a:r>
              <a:rPr lang="en-US" dirty="0"/>
              <a:t>, CC, ER</a:t>
            </a:r>
            <a:endParaRPr dirty="0"/>
          </a:p>
          <a:p>
            <a:pPr>
              <a:lnSpc>
                <a:spcPct val="80000"/>
              </a:lnSpc>
              <a:spcBef>
                <a:spcPts val="600"/>
              </a:spcBef>
              <a:defRPr sz="2900"/>
            </a:pPr>
            <a:r>
              <a:rPr dirty="0"/>
              <a:t>Desire to take action of some sort</a:t>
            </a:r>
          </a:p>
          <a:p>
            <a:pPr marL="0" indent="0">
              <a:lnSpc>
                <a:spcPct val="80000"/>
              </a:lnSpc>
              <a:spcBef>
                <a:spcPts val="600"/>
              </a:spcBef>
              <a:buSzTx/>
              <a:buNone/>
              <a:defRPr sz="2900"/>
            </a:pPr>
            <a:r>
              <a:rPr dirty="0"/>
              <a:t>            TGGN, TWR, DA, TR</a:t>
            </a:r>
            <a:r>
              <a:rPr lang="en-US" dirty="0"/>
              <a:t>, ER</a:t>
            </a:r>
            <a:endParaRPr dirty="0"/>
          </a:p>
          <a:p>
            <a:pPr>
              <a:lnSpc>
                <a:spcPct val="80000"/>
              </a:lnSpc>
              <a:spcBef>
                <a:spcPts val="600"/>
              </a:spcBef>
              <a:defRPr sz="2900"/>
            </a:pPr>
            <a:r>
              <a:rPr dirty="0"/>
              <a:t>Increase meaningful social connections</a:t>
            </a:r>
          </a:p>
          <a:p>
            <a:pPr marL="0" indent="0">
              <a:lnSpc>
                <a:spcPct val="80000"/>
              </a:lnSpc>
              <a:spcBef>
                <a:spcPts val="600"/>
              </a:spcBef>
              <a:buSzTx/>
              <a:buNone/>
              <a:defRPr sz="2900"/>
            </a:pPr>
            <a:r>
              <a:rPr dirty="0"/>
              <a:t>            SPR, TGGN, TWR, DA, TR</a:t>
            </a:r>
            <a:r>
              <a:rPr lang="en-US" dirty="0"/>
              <a:t>, ER</a:t>
            </a:r>
            <a:endParaRPr dirty="0"/>
          </a:p>
          <a:p>
            <a:pPr marL="0" indent="0">
              <a:lnSpc>
                <a:spcPct val="80000"/>
              </a:lnSpc>
              <a:spcBef>
                <a:spcPts val="600"/>
              </a:spcBef>
              <a:buSzTx/>
              <a:buNone/>
              <a:defRPr sz="2900"/>
            </a:pPr>
            <a:r>
              <a:rPr dirty="0"/>
              <a:t> </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Title 1"/>
          <p:cNvSpPr txBox="1">
            <a:spLocks noGrp="1"/>
          </p:cNvSpPr>
          <p:nvPr>
            <p:ph type="title"/>
          </p:nvPr>
        </p:nvSpPr>
        <p:spPr>
          <a:prstGeom prst="rect">
            <a:avLst/>
          </a:prstGeom>
        </p:spPr>
        <p:txBody>
          <a:bodyPr/>
          <a:lstStyle>
            <a:lvl1pPr defTabSz="416052">
              <a:defRPr sz="3549"/>
            </a:lvl1pPr>
          </a:lstStyle>
          <a:p>
            <a:r>
              <a:t>Psychological vulnerability of the participant</a:t>
            </a:r>
          </a:p>
        </p:txBody>
      </p:sp>
      <p:sp>
        <p:nvSpPr>
          <p:cNvPr id="237" name="Content Placeholder 2"/>
          <p:cNvSpPr txBox="1">
            <a:spLocks noGrp="1"/>
          </p:cNvSpPr>
          <p:nvPr>
            <p:ph type="body" idx="1"/>
          </p:nvPr>
        </p:nvSpPr>
        <p:spPr>
          <a:xfrm>
            <a:off x="457200" y="1600200"/>
            <a:ext cx="8229600" cy="4525963"/>
          </a:xfrm>
          <a:prstGeom prst="rect">
            <a:avLst/>
          </a:prstGeom>
        </p:spPr>
        <p:txBody>
          <a:bodyPr/>
          <a:lstStyle/>
          <a:p>
            <a:r>
              <a:t>Is the goal to decrease psychological activation?</a:t>
            </a:r>
          </a:p>
          <a:p>
            <a:pPr marL="0" indent="0">
              <a:buSzTx/>
              <a:buNone/>
            </a:pPr>
            <a:r>
              <a:t>          PFA, SPR, TR</a:t>
            </a:r>
          </a:p>
          <a:p>
            <a:r>
              <a:t>Is the goal to encourage participants to fully connect and experience the distressing emotions that arise when considering  climate change?</a:t>
            </a:r>
          </a:p>
          <a:p>
            <a:pPr marL="0" indent="0">
              <a:buSzTx/>
              <a:buNone/>
            </a:pPr>
            <a:r>
              <a:t>          CC, TGGN, TWR, DA</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Title 1"/>
          <p:cNvSpPr txBox="1">
            <a:spLocks noGrp="1"/>
          </p:cNvSpPr>
          <p:nvPr>
            <p:ph type="title"/>
          </p:nvPr>
        </p:nvSpPr>
        <p:spPr>
          <a:prstGeom prst="rect">
            <a:avLst/>
          </a:prstGeom>
        </p:spPr>
        <p:txBody>
          <a:bodyPr/>
          <a:lstStyle/>
          <a:p>
            <a:r>
              <a:t>How does Hope factor in? (or not)</a:t>
            </a:r>
          </a:p>
        </p:txBody>
      </p:sp>
      <p:sp>
        <p:nvSpPr>
          <p:cNvPr id="242" name="Content Placeholder 2"/>
          <p:cNvSpPr txBox="1">
            <a:spLocks noGrp="1"/>
          </p:cNvSpPr>
          <p:nvPr>
            <p:ph type="body" idx="1"/>
          </p:nvPr>
        </p:nvSpPr>
        <p:spPr>
          <a:xfrm>
            <a:off x="457200" y="1600200"/>
            <a:ext cx="8229600" cy="4525963"/>
          </a:xfrm>
          <a:prstGeom prst="rect">
            <a:avLst/>
          </a:prstGeom>
        </p:spPr>
        <p:txBody>
          <a:bodyPr/>
          <a:lstStyle/>
          <a:p>
            <a:r>
              <a:rPr dirty="0"/>
              <a:t>The Work That Reconnects – “Active Hope”</a:t>
            </a:r>
          </a:p>
          <a:p>
            <a:endParaRPr dirty="0"/>
          </a:p>
          <a:p>
            <a:r>
              <a:rPr dirty="0"/>
              <a:t>Deep Adaptation – “Radical Hope”</a:t>
            </a:r>
          </a:p>
          <a:p>
            <a:endParaRPr dirty="0"/>
          </a:p>
          <a:p>
            <a:r>
              <a:rPr dirty="0"/>
              <a:t>Transformational Resilience – “Harvesting Hope”</a:t>
            </a:r>
            <a:endParaRPr lang="en-US" dirty="0"/>
          </a:p>
          <a:p>
            <a:r>
              <a:rPr lang="en-US" dirty="0"/>
              <a:t>Earth Regenerators – </a:t>
            </a:r>
            <a:r>
              <a:rPr lang="en-US" dirty="0" err="1"/>
              <a:t>cocreating</a:t>
            </a:r>
            <a:r>
              <a:rPr lang="en-US" dirty="0"/>
              <a:t> new way of being in the world</a:t>
            </a:r>
            <a:endParaRPr dirty="0"/>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Take Homes"/>
          <p:cNvSpPr txBox="1">
            <a:spLocks noGrp="1"/>
          </p:cNvSpPr>
          <p:nvPr>
            <p:ph type="title"/>
          </p:nvPr>
        </p:nvSpPr>
        <p:spPr>
          <a:prstGeom prst="rect">
            <a:avLst/>
          </a:prstGeom>
        </p:spPr>
        <p:txBody>
          <a:bodyPr/>
          <a:lstStyle/>
          <a:p>
            <a:r>
              <a:t>Take Homes</a:t>
            </a:r>
          </a:p>
        </p:txBody>
      </p:sp>
      <p:sp>
        <p:nvSpPr>
          <p:cNvPr id="247" name="Lack of research base for these interventions to date…"/>
          <p:cNvSpPr txBox="1">
            <a:spLocks noGrp="1"/>
          </p:cNvSpPr>
          <p:nvPr>
            <p:ph type="body" idx="1"/>
          </p:nvPr>
        </p:nvSpPr>
        <p:spPr>
          <a:prstGeom prst="rect">
            <a:avLst/>
          </a:prstGeom>
        </p:spPr>
        <p:txBody>
          <a:bodyPr/>
          <a:lstStyle/>
          <a:p>
            <a:pPr marL="315468" indent="-315468" defTabSz="420623">
              <a:defRPr sz="2944"/>
            </a:pPr>
            <a:r>
              <a:t>Lack of research base for these interventions to date</a:t>
            </a:r>
          </a:p>
          <a:p>
            <a:pPr marL="315468" indent="-315468" defTabSz="420623">
              <a:defRPr sz="2944"/>
            </a:pPr>
            <a:r>
              <a:t>However, there is anecdotal evidence of usefulness</a:t>
            </a:r>
          </a:p>
          <a:p>
            <a:pPr marL="315468" indent="-315468" defTabSz="420623">
              <a:defRPr sz="2944"/>
            </a:pPr>
            <a:r>
              <a:t>Clearly there is an urgent need for these types of interventions</a:t>
            </a:r>
          </a:p>
          <a:p>
            <a:pPr marL="315468" indent="-315468" defTabSz="420623">
              <a:defRPr sz="2944"/>
            </a:pPr>
            <a:r>
              <a:t>Familiarity with these approaches important step towards “climate change competency” for mental health providers</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References"/>
          <p:cNvSpPr txBox="1">
            <a:spLocks noGrp="1"/>
          </p:cNvSpPr>
          <p:nvPr>
            <p:ph type="title"/>
          </p:nvPr>
        </p:nvSpPr>
        <p:spPr>
          <a:prstGeom prst="rect">
            <a:avLst/>
          </a:prstGeom>
        </p:spPr>
        <p:txBody>
          <a:bodyPr/>
          <a:lstStyle/>
          <a:p>
            <a:r>
              <a:t>References</a:t>
            </a:r>
          </a:p>
        </p:txBody>
      </p:sp>
      <p:sp>
        <p:nvSpPr>
          <p:cNvPr id="250" name="Bendell, J. (2018). Deep adaptation: A map for navigating climate tragedy. Retrieved…"/>
          <p:cNvSpPr txBox="1">
            <a:spLocks noGrp="1"/>
          </p:cNvSpPr>
          <p:nvPr>
            <p:ph type="body" idx="1"/>
          </p:nvPr>
        </p:nvSpPr>
        <p:spPr>
          <a:prstGeom prst="rect">
            <a:avLst/>
          </a:prstGeom>
        </p:spPr>
        <p:txBody>
          <a:bodyPr/>
          <a:lstStyle/>
          <a:p>
            <a:pPr marL="0" indent="0" defTabSz="429768">
              <a:spcBef>
                <a:spcPts val="0"/>
              </a:spcBef>
              <a:buSzTx/>
              <a:buFontTx/>
              <a:buNone/>
              <a:defRPr sz="1128">
                <a:latin typeface="+mj-lt"/>
                <a:ea typeface="+mj-ea"/>
                <a:cs typeface="+mj-cs"/>
                <a:sym typeface="Helvetica"/>
              </a:defRPr>
            </a:pPr>
            <a:r>
              <a:t>Bendell, J. (2018). Deep adaptation: A map for navigating climate tragedy. Retrieved</a:t>
            </a:r>
          </a:p>
          <a:p>
            <a:pPr marL="0" indent="0" defTabSz="429768">
              <a:spcBef>
                <a:spcPts val="0"/>
              </a:spcBef>
              <a:buSzTx/>
              <a:buFontTx/>
              <a:buNone/>
              <a:defRPr sz="1128">
                <a:latin typeface="+mj-lt"/>
                <a:ea typeface="+mj-ea"/>
                <a:cs typeface="+mj-cs"/>
                <a:sym typeface="Helvetica"/>
              </a:defRPr>
            </a:pPr>
            <a:r>
              <a:t>from</a:t>
            </a:r>
          </a:p>
          <a:p>
            <a:pPr marL="0" indent="0" defTabSz="429768">
              <a:spcBef>
                <a:spcPts val="0"/>
              </a:spcBef>
              <a:buSzTx/>
              <a:buFontTx/>
              <a:buNone/>
              <a:defRPr sz="1316">
                <a:solidFill>
                  <a:srgbClr val="0433FF"/>
                </a:solidFill>
                <a:latin typeface="+mj-lt"/>
                <a:ea typeface="+mj-ea"/>
                <a:cs typeface="+mj-cs"/>
                <a:sym typeface="Helvetica"/>
              </a:defRPr>
            </a:pPr>
            <a:r>
              <a:t>http://insight.cumbria.ac.uk/id/eprint/4166/1/Bendell_DeepAdaptation.pdf</a:t>
            </a:r>
          </a:p>
          <a:p>
            <a:pPr marL="0" indent="0" defTabSz="429768">
              <a:spcBef>
                <a:spcPts val="0"/>
              </a:spcBef>
              <a:buSzTx/>
              <a:buFontTx/>
              <a:buNone/>
              <a:defRPr sz="1316">
                <a:latin typeface="+mj-lt"/>
                <a:ea typeface="+mj-ea"/>
                <a:cs typeface="+mj-cs"/>
                <a:sym typeface="Helvetica"/>
              </a:defRPr>
            </a:pPr>
            <a:r>
              <a:t>Bendell, J., (2019) Hope and Vision.</a:t>
            </a:r>
          </a:p>
          <a:p>
            <a:pPr marL="0" indent="0" defTabSz="429768">
              <a:spcBef>
                <a:spcPts val="0"/>
              </a:spcBef>
              <a:buSzTx/>
              <a:buFontTx/>
              <a:buNone/>
              <a:defRPr sz="1316">
                <a:solidFill>
                  <a:srgbClr val="0433FF"/>
                </a:solidFill>
                <a:latin typeface="+mj-lt"/>
                <a:ea typeface="+mj-ea"/>
                <a:cs typeface="+mj-cs"/>
                <a:sym typeface="Helvetica"/>
              </a:defRPr>
            </a:pPr>
            <a:r>
              <a:t>https://jembendell.com/2019/01/09/hope-and-vision-in-the-face-of-collapse-t</a:t>
            </a:r>
          </a:p>
          <a:p>
            <a:pPr marL="0" indent="0" defTabSz="429768">
              <a:spcBef>
                <a:spcPts val="0"/>
              </a:spcBef>
              <a:buSzTx/>
              <a:buFontTx/>
              <a:buNone/>
              <a:defRPr sz="1316">
                <a:solidFill>
                  <a:srgbClr val="0433FF"/>
                </a:solidFill>
                <a:latin typeface="+mj-lt"/>
                <a:ea typeface="+mj-ea"/>
                <a:cs typeface="+mj-cs"/>
                <a:sym typeface="Helvetica"/>
              </a:defRPr>
            </a:pPr>
            <a:r>
              <a:t>he-4th-r-of-deep-adaptation/</a:t>
            </a:r>
          </a:p>
          <a:p>
            <a:pPr marL="0" indent="0" defTabSz="429768">
              <a:spcBef>
                <a:spcPts val="0"/>
              </a:spcBef>
              <a:buSzTx/>
              <a:buFontTx/>
              <a:buNone/>
              <a:defRPr sz="939">
                <a:latin typeface="+mj-lt"/>
                <a:ea typeface="+mj-ea"/>
                <a:cs typeface="+mj-cs"/>
                <a:sym typeface="Helvetica"/>
              </a:defRPr>
            </a:pPr>
            <a:endParaRPr/>
          </a:p>
          <a:p>
            <a:pPr marL="0" indent="0" defTabSz="429768">
              <a:spcBef>
                <a:spcPts val="0"/>
              </a:spcBef>
              <a:buSzTx/>
              <a:buFontTx/>
              <a:buNone/>
              <a:defRPr sz="939">
                <a:latin typeface="+mj-lt"/>
                <a:ea typeface="+mj-ea"/>
                <a:cs typeface="+mj-cs"/>
                <a:sym typeface="Helvetica"/>
              </a:defRPr>
            </a:pPr>
            <a:endParaRPr/>
          </a:p>
          <a:p>
            <a:pPr marL="0" indent="0" defTabSz="429768">
              <a:spcBef>
                <a:spcPts val="0"/>
              </a:spcBef>
              <a:buSzTx/>
              <a:buFontTx/>
              <a:buNone/>
              <a:defRPr sz="939">
                <a:latin typeface="+mj-lt"/>
                <a:ea typeface="+mj-ea"/>
                <a:cs typeface="+mj-cs"/>
                <a:sym typeface="Helvetica"/>
              </a:defRPr>
            </a:pPr>
            <a:endParaRPr/>
          </a:p>
          <a:p>
            <a:pPr marL="0" indent="0" defTabSz="429768">
              <a:spcBef>
                <a:spcPts val="0"/>
              </a:spcBef>
              <a:buSzTx/>
              <a:buFontTx/>
              <a:buNone/>
              <a:defRPr sz="939">
                <a:latin typeface="+mj-lt"/>
                <a:ea typeface="+mj-ea"/>
                <a:cs typeface="+mj-cs"/>
                <a:sym typeface="Helvetica"/>
              </a:defRPr>
            </a:pPr>
            <a:r>
              <a:t>Berkowitz, S., Bryant, R., Brymer, M., Hamblen, J., Jacobs, A., Layne, C., &amp; Watson, P. (2010). Skills for</a:t>
            </a:r>
          </a:p>
          <a:p>
            <a:pPr marL="0" indent="0" defTabSz="429768">
              <a:spcBef>
                <a:spcPts val="0"/>
              </a:spcBef>
              <a:buSzTx/>
              <a:buFontTx/>
              <a:buNone/>
              <a:defRPr sz="939">
                <a:latin typeface="+mj-lt"/>
                <a:ea typeface="+mj-ea"/>
                <a:cs typeface="+mj-cs"/>
                <a:sym typeface="Helvetica"/>
              </a:defRPr>
            </a:pPr>
            <a:r>
              <a:t>psychological recovery: Field operations guide. Washington (DC): National Center for PTSD (US</a:t>
            </a:r>
          </a:p>
          <a:p>
            <a:pPr marL="0" indent="0" defTabSz="429768">
              <a:spcBef>
                <a:spcPts val="0"/>
              </a:spcBef>
              <a:buSzTx/>
              <a:buFontTx/>
              <a:buNone/>
              <a:defRPr sz="939">
                <a:latin typeface="+mj-lt"/>
                <a:ea typeface="+mj-ea"/>
                <a:cs typeface="+mj-cs"/>
                <a:sym typeface="Helvetica"/>
              </a:defRPr>
            </a:pPr>
            <a:r>
              <a:t>Department of Veterans Affairs) and National Child Traumatic Stress Network (funded by US Department</a:t>
            </a:r>
          </a:p>
          <a:p>
            <a:pPr marL="0" indent="0" defTabSz="429768">
              <a:spcBef>
                <a:spcPts val="0"/>
              </a:spcBef>
              <a:buSzTx/>
              <a:buFontTx/>
              <a:buNone/>
              <a:defRPr sz="939">
                <a:latin typeface="+mj-lt"/>
                <a:ea typeface="+mj-ea"/>
                <a:cs typeface="+mj-cs"/>
                <a:sym typeface="Helvetica"/>
              </a:defRPr>
            </a:pPr>
            <a:r>
              <a:t>of Health and Human Services and jointly coordinated by University of California, Los Angeles, and Duke</a:t>
            </a:r>
          </a:p>
          <a:p>
            <a:pPr marL="0" indent="0" defTabSz="429768">
              <a:spcBef>
                <a:spcPts val="0"/>
              </a:spcBef>
              <a:buSzTx/>
              <a:buFontTx/>
              <a:buNone/>
              <a:defRPr sz="939">
                <a:latin typeface="+mj-lt"/>
                <a:ea typeface="+mj-ea"/>
                <a:cs typeface="+mj-cs"/>
                <a:sym typeface="Helvetica"/>
              </a:defRPr>
            </a:pPr>
            <a:r>
              <a:t>University) .</a:t>
            </a:r>
          </a:p>
          <a:p>
            <a:pPr marL="0" indent="0" defTabSz="429768">
              <a:spcBef>
                <a:spcPts val="0"/>
              </a:spcBef>
              <a:buSzTx/>
              <a:buFontTx/>
              <a:buNone/>
              <a:defRPr sz="1316">
                <a:latin typeface="+mj-lt"/>
                <a:ea typeface="+mj-ea"/>
                <a:cs typeface="+mj-cs"/>
                <a:sym typeface="Helvetica"/>
              </a:defRPr>
            </a:pPr>
            <a:endParaRPr/>
          </a:p>
          <a:p>
            <a:pPr marL="0" indent="0" defTabSz="429768">
              <a:spcBef>
                <a:spcPts val="0"/>
              </a:spcBef>
              <a:buSzTx/>
              <a:buFontTx/>
              <a:buNone/>
              <a:defRPr sz="1316">
                <a:latin typeface="+mj-lt"/>
                <a:ea typeface="+mj-ea"/>
                <a:cs typeface="+mj-cs"/>
                <a:sym typeface="Helvetica"/>
              </a:defRPr>
            </a:pPr>
            <a:r>
              <a:t>Brymer, M., Layne, C., Jacobs, A., Pynoos, R., Ruzek, J., Steinberg, A., ...</a:t>
            </a:r>
          </a:p>
          <a:p>
            <a:pPr marL="0" indent="0" defTabSz="429768">
              <a:spcBef>
                <a:spcPts val="0"/>
              </a:spcBef>
              <a:buSzTx/>
              <a:buFontTx/>
              <a:buNone/>
              <a:defRPr sz="1316">
                <a:latin typeface="+mj-lt"/>
                <a:ea typeface="+mj-ea"/>
                <a:cs typeface="+mj-cs"/>
                <a:sym typeface="Helvetica"/>
              </a:defRPr>
            </a:pPr>
            <a:r>
              <a:t>&amp; Watson, P. (2006). Psychological first aid field operations guide. National</a:t>
            </a:r>
          </a:p>
          <a:p>
            <a:pPr marL="0" indent="0" defTabSz="429768">
              <a:spcBef>
                <a:spcPts val="0"/>
              </a:spcBef>
              <a:buSzTx/>
              <a:buFontTx/>
              <a:buNone/>
              <a:defRPr sz="1316">
                <a:latin typeface="+mj-lt"/>
                <a:ea typeface="+mj-ea"/>
                <a:cs typeface="+mj-cs"/>
                <a:sym typeface="Helvetica"/>
              </a:defRPr>
            </a:pPr>
            <a:r>
              <a:t>Child Traumatic Stress Network .</a:t>
            </a:r>
          </a:p>
          <a:p>
            <a:pPr marL="0" indent="0" defTabSz="429768">
              <a:spcBef>
                <a:spcPts val="0"/>
              </a:spcBef>
              <a:buSzTx/>
              <a:buFontTx/>
              <a:buNone/>
              <a:defRPr sz="1316">
                <a:latin typeface="+mj-lt"/>
                <a:ea typeface="+mj-ea"/>
                <a:cs typeface="+mj-cs"/>
                <a:sym typeface="Helvetica"/>
              </a:defRPr>
            </a:pPr>
            <a:endParaRPr/>
          </a:p>
          <a:p>
            <a:pPr marL="0" indent="0" defTabSz="429768">
              <a:spcBef>
                <a:spcPts val="0"/>
              </a:spcBef>
              <a:buSzTx/>
              <a:buFontTx/>
              <a:buNone/>
              <a:defRPr sz="939">
                <a:latin typeface="+mj-lt"/>
                <a:ea typeface="+mj-ea"/>
                <a:cs typeface="+mj-cs"/>
                <a:sym typeface="Helvetica"/>
              </a:defRPr>
            </a:pPr>
            <a:r>
              <a:t>Doppelt, B. (2017). Transformational resilience: how building human resilience to climate disruption can</a:t>
            </a:r>
          </a:p>
          <a:p>
            <a:pPr marL="0" indent="0" defTabSz="429768">
              <a:spcBef>
                <a:spcPts val="0"/>
              </a:spcBef>
              <a:buSzTx/>
              <a:buFontTx/>
              <a:buNone/>
              <a:defRPr sz="939">
                <a:latin typeface="+mj-lt"/>
                <a:ea typeface="+mj-ea"/>
                <a:cs typeface="+mj-cs"/>
                <a:sym typeface="Helvetica"/>
              </a:defRPr>
            </a:pPr>
            <a:r>
              <a:t>safeguard society and increase wellbeing . Routledge.</a:t>
            </a:r>
          </a:p>
          <a:p>
            <a:pPr marL="0" indent="0" defTabSz="429768">
              <a:spcBef>
                <a:spcPts val="0"/>
              </a:spcBef>
              <a:buSzTx/>
              <a:buFontTx/>
              <a:buNone/>
              <a:defRPr sz="1128">
                <a:latin typeface="Times Roman"/>
                <a:ea typeface="Times Roman"/>
                <a:cs typeface="Times Roman"/>
                <a:sym typeface="Times Roman"/>
              </a:defRPr>
            </a:pPr>
            <a:endParaRPr/>
          </a:p>
          <a:p>
            <a:pPr marL="0" indent="0" defTabSz="429768">
              <a:spcBef>
                <a:spcPts val="0"/>
              </a:spcBef>
              <a:buSzTx/>
              <a:buFontTx/>
              <a:buNone/>
              <a:defRPr sz="1128">
                <a:latin typeface="Times Roman"/>
                <a:ea typeface="Times Roman"/>
                <a:cs typeface="Times Roman"/>
                <a:sym typeface="Times Roman"/>
              </a:defRPr>
            </a:pPr>
            <a:r>
              <a:t>Fisichelli, N. A., Schuurman, G. W., &amp; Hoffman, C. H. (2016). Is ‘resilience’maladaptive? Towards an accurate lexicon for climate change adaptation. </a:t>
            </a:r>
            <a:r>
              <a:rPr i="1"/>
              <a:t>Environmental Management</a:t>
            </a:r>
            <a:r>
              <a:t>, </a:t>
            </a:r>
            <a:r>
              <a:rPr i="1"/>
              <a:t>57</a:t>
            </a:r>
            <a:r>
              <a:t>(4), 753-758.</a:t>
            </a:r>
          </a:p>
          <a:p>
            <a:pPr marL="0" indent="0" defTabSz="429768">
              <a:spcBef>
                <a:spcPts val="0"/>
              </a:spcBef>
              <a:buSzTx/>
              <a:buFontTx/>
              <a:buNone/>
              <a:defRPr sz="1128">
                <a:latin typeface="Times Roman"/>
                <a:ea typeface="Times Roman"/>
                <a:cs typeface="Times Roman"/>
                <a:sym typeface="Times Roman"/>
              </a:defRPr>
            </a:pPr>
            <a:endParaRP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References continued"/>
          <p:cNvSpPr txBox="1">
            <a:spLocks noGrp="1"/>
          </p:cNvSpPr>
          <p:nvPr>
            <p:ph type="title"/>
          </p:nvPr>
        </p:nvSpPr>
        <p:spPr>
          <a:prstGeom prst="rect">
            <a:avLst/>
          </a:prstGeom>
        </p:spPr>
        <p:txBody>
          <a:bodyPr/>
          <a:lstStyle/>
          <a:p>
            <a:r>
              <a:t>References continued</a:t>
            </a:r>
          </a:p>
        </p:txBody>
      </p:sp>
      <p:sp>
        <p:nvSpPr>
          <p:cNvPr id="253" name="The Good Grief Network (n.d.). Retrieved from…"/>
          <p:cNvSpPr txBox="1">
            <a:spLocks noGrp="1"/>
          </p:cNvSpPr>
          <p:nvPr>
            <p:ph type="body" idx="1"/>
          </p:nvPr>
        </p:nvSpPr>
        <p:spPr>
          <a:prstGeom prst="rect">
            <a:avLst/>
          </a:prstGeom>
        </p:spPr>
        <p:txBody>
          <a:bodyPr/>
          <a:lstStyle/>
          <a:p>
            <a:pPr marL="0" indent="0">
              <a:spcBef>
                <a:spcPts val="0"/>
              </a:spcBef>
              <a:buSzTx/>
              <a:buFontTx/>
              <a:buNone/>
              <a:defRPr sz="1400">
                <a:latin typeface="+mj-lt"/>
                <a:ea typeface="+mj-ea"/>
                <a:cs typeface="+mj-cs"/>
                <a:sym typeface="Helvetica"/>
              </a:defRPr>
            </a:pPr>
            <a:r>
              <a:t>The Good Grief Network (n.d.). Retrieved from</a:t>
            </a:r>
          </a:p>
          <a:p>
            <a:pPr marL="0" indent="0">
              <a:spcBef>
                <a:spcPts val="0"/>
              </a:spcBef>
              <a:buSzTx/>
              <a:buFontTx/>
              <a:buNone/>
              <a:defRPr sz="1400">
                <a:solidFill>
                  <a:srgbClr val="0433FF"/>
                </a:solidFill>
                <a:latin typeface="+mj-lt"/>
                <a:ea typeface="+mj-ea"/>
                <a:cs typeface="+mj-cs"/>
                <a:sym typeface="Helvetica"/>
              </a:defRPr>
            </a:pPr>
            <a:r>
              <a:rPr u="sng">
                <a:solidFill>
                  <a:srgbClr val="0000FF"/>
                </a:solidFill>
                <a:uFill>
                  <a:solidFill>
                    <a:srgbClr val="0000FF"/>
                  </a:solidFill>
                </a:uFill>
                <a:hlinkClick r:id="rId2"/>
              </a:rPr>
              <a:t>https://www.goodgriefnetwork.org/</a:t>
            </a:r>
          </a:p>
          <a:p>
            <a:pPr marL="0" indent="0">
              <a:spcBef>
                <a:spcPts val="0"/>
              </a:spcBef>
              <a:buSzTx/>
              <a:buFontTx/>
              <a:buNone/>
              <a:defRPr sz="1400">
                <a:solidFill>
                  <a:srgbClr val="0433FF"/>
                </a:solidFill>
                <a:latin typeface="+mj-lt"/>
                <a:ea typeface="+mj-ea"/>
                <a:cs typeface="+mj-cs"/>
                <a:sym typeface="Helvetica"/>
              </a:defRPr>
            </a:pPr>
            <a:endParaRPr u="sng">
              <a:solidFill>
                <a:srgbClr val="0000FF"/>
              </a:solidFill>
              <a:uFill>
                <a:solidFill>
                  <a:srgbClr val="0000FF"/>
                </a:solidFill>
              </a:uFill>
              <a:hlinkClick r:id="rId2"/>
            </a:endParaRPr>
          </a:p>
          <a:p>
            <a:pPr marL="0" indent="0">
              <a:spcBef>
                <a:spcPts val="0"/>
              </a:spcBef>
              <a:buSzTx/>
              <a:buFontTx/>
              <a:buNone/>
              <a:defRPr sz="1400">
                <a:latin typeface="+mj-lt"/>
                <a:ea typeface="+mj-ea"/>
                <a:cs typeface="+mj-cs"/>
                <a:sym typeface="Helvetica"/>
              </a:defRPr>
            </a:pPr>
            <a:r>
              <a:t>Macy, J., &amp; Johnstone, C. (2012). Active hope: How to face the mess we’re</a:t>
            </a:r>
          </a:p>
          <a:p>
            <a:pPr marL="0" indent="0">
              <a:spcBef>
                <a:spcPts val="0"/>
              </a:spcBef>
              <a:buSzTx/>
              <a:buFontTx/>
              <a:buNone/>
              <a:defRPr sz="1400">
                <a:latin typeface="+mj-lt"/>
                <a:ea typeface="+mj-ea"/>
                <a:cs typeface="+mj-cs"/>
                <a:sym typeface="Helvetica"/>
              </a:defRPr>
            </a:pPr>
            <a:r>
              <a:t>in without going crazy. New World Library.</a:t>
            </a:r>
          </a:p>
          <a:p>
            <a:pPr marL="0" indent="0">
              <a:spcBef>
                <a:spcPts val="0"/>
              </a:spcBef>
              <a:buSzTx/>
              <a:buFontTx/>
              <a:buNone/>
              <a:defRPr sz="1200">
                <a:latin typeface="Times Roman"/>
                <a:ea typeface="Times Roman"/>
                <a:cs typeface="Times Roman"/>
                <a:sym typeface="Times Roman"/>
              </a:defRPr>
            </a:pPr>
            <a:endParaRPr/>
          </a:p>
          <a:p>
            <a:pPr marL="128587" indent="-128587">
              <a:spcBef>
                <a:spcPts val="0"/>
              </a:spcBef>
              <a:defRPr sz="1200">
                <a:latin typeface="Times Roman"/>
                <a:ea typeface="Times Roman"/>
                <a:cs typeface="Times Roman"/>
                <a:sym typeface="Times Roman"/>
              </a:defRPr>
            </a:pPr>
            <a:r>
              <a:t>McIntosh, S.( 2020) Developmental Politics: How America can grow into a better version of  itself.</a:t>
            </a:r>
          </a:p>
          <a:p>
            <a:pPr marL="128587" indent="-128587">
              <a:spcBef>
                <a:spcPts val="0"/>
              </a:spcBef>
              <a:defRPr sz="1200">
                <a:latin typeface="Times Roman"/>
                <a:ea typeface="Times Roman"/>
                <a:cs typeface="Times Roman"/>
                <a:sym typeface="Times Roman"/>
              </a:defRPr>
            </a:pPr>
            <a:endParaRPr/>
          </a:p>
          <a:p>
            <a:pPr marL="0" indent="0">
              <a:spcBef>
                <a:spcPts val="0"/>
              </a:spcBef>
              <a:buSzTx/>
              <a:buFontTx/>
              <a:buNone/>
              <a:defRPr sz="1400">
                <a:latin typeface="+mj-lt"/>
                <a:ea typeface="+mj-ea"/>
                <a:cs typeface="+mj-cs"/>
                <a:sym typeface="Helvetica"/>
              </a:defRPr>
            </a:pPr>
            <a:r>
              <a:t>National Center for Post Traumatic Stress Disorder (n.d.). Retrieved from</a:t>
            </a:r>
          </a:p>
          <a:p>
            <a:pPr marL="0" indent="0">
              <a:spcBef>
                <a:spcPts val="0"/>
              </a:spcBef>
              <a:buSzTx/>
              <a:buFontTx/>
              <a:buNone/>
              <a:defRPr sz="1400">
                <a:solidFill>
                  <a:srgbClr val="0433FF"/>
                </a:solidFill>
                <a:latin typeface="+mj-lt"/>
                <a:ea typeface="+mj-ea"/>
                <a:cs typeface="+mj-cs"/>
                <a:sym typeface="Helvetica"/>
              </a:defRPr>
            </a:pPr>
            <a:r>
              <a:t>https://www.ptsd.va.gov/</a:t>
            </a:r>
          </a:p>
          <a:p>
            <a:pPr marL="128587" indent="-128587">
              <a:spcBef>
                <a:spcPts val="0"/>
              </a:spcBef>
              <a:defRPr sz="1200">
                <a:latin typeface="Times Roman"/>
                <a:ea typeface="Times Roman"/>
                <a:cs typeface="Times Roman"/>
                <a:sym typeface="Times Roman"/>
              </a:defRPr>
            </a:pPr>
            <a:endParaRPr/>
          </a:p>
          <a:p>
            <a:pPr marL="0" indent="0">
              <a:spcBef>
                <a:spcPts val="0"/>
              </a:spcBef>
              <a:buSzTx/>
              <a:buFontTx/>
              <a:buNone/>
              <a:defRPr sz="1200">
                <a:latin typeface="Times Roman"/>
                <a:ea typeface="Times Roman"/>
                <a:cs typeface="Times Roman"/>
                <a:sym typeface="Times Roman"/>
              </a:defRPr>
            </a:pPr>
            <a:r>
              <a:t>Perera, C., Salamanca-Sanabria, A., Caballero-Bernal, J., Feldman, L., Hansen, M., Bird, M., ... &amp; Vallières, F. (2020). No implementation without cultural adaptation: a process for culturally adapting low-intensity psychological interventions in humanitarian settings. </a:t>
            </a:r>
            <a:r>
              <a:rPr i="1"/>
              <a:t>Conflict and health</a:t>
            </a:r>
            <a:r>
              <a:t>, </a:t>
            </a:r>
            <a:r>
              <a:rPr i="1"/>
              <a:t>14</a:t>
            </a:r>
            <a:r>
              <a:t>(1), 1-12.</a:t>
            </a:r>
          </a:p>
          <a:p>
            <a:pPr marL="0" indent="0">
              <a:spcBef>
                <a:spcPts val="0"/>
              </a:spcBef>
              <a:buSzTx/>
              <a:buFontTx/>
              <a:buNone/>
              <a:defRPr sz="1200">
                <a:latin typeface="Times Roman"/>
                <a:ea typeface="Times Roman"/>
                <a:cs typeface="Times Roman"/>
                <a:sym typeface="Times Roman"/>
              </a:defRPr>
            </a:pPr>
            <a:endParaRPr/>
          </a:p>
          <a:p>
            <a:pPr marL="0" indent="0">
              <a:spcBef>
                <a:spcPts val="0"/>
              </a:spcBef>
              <a:buSzTx/>
              <a:buFontTx/>
              <a:buNone/>
              <a:defRPr sz="1200">
                <a:latin typeface="Times Roman"/>
                <a:ea typeface="Times Roman"/>
                <a:cs typeface="Times Roman"/>
                <a:sym typeface="Times Roman"/>
              </a:defRPr>
            </a:pPr>
            <a:endParaRP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Additional resources"/>
          <p:cNvSpPr txBox="1">
            <a:spLocks noGrp="1"/>
          </p:cNvSpPr>
          <p:nvPr>
            <p:ph type="title"/>
          </p:nvPr>
        </p:nvSpPr>
        <p:spPr>
          <a:prstGeom prst="rect">
            <a:avLst/>
          </a:prstGeom>
        </p:spPr>
        <p:txBody>
          <a:bodyPr/>
          <a:lstStyle/>
          <a:p>
            <a:r>
              <a:t>Additional resources</a:t>
            </a:r>
          </a:p>
        </p:txBody>
      </p:sp>
      <p:sp>
        <p:nvSpPr>
          <p:cNvPr id="256" name="Noble, I. R., Huq, S., Anokhin, Y. A., Carmin, J., Goudou, D., Lansigan, F. P., ... &amp; Villamizar, A. (2014). Adaptation needs and options. Climate change, 833-868."/>
          <p:cNvSpPr txBox="1">
            <a:spLocks noGrp="1"/>
          </p:cNvSpPr>
          <p:nvPr>
            <p:ph type="body" idx="1"/>
          </p:nvPr>
        </p:nvSpPr>
        <p:spPr>
          <a:prstGeom prst="rect">
            <a:avLst/>
          </a:prstGeom>
        </p:spPr>
        <p:txBody>
          <a:bodyPr/>
          <a:lstStyle/>
          <a:p>
            <a:pPr marL="0" indent="0">
              <a:spcBef>
                <a:spcPts val="0"/>
              </a:spcBef>
              <a:buSzTx/>
              <a:buFontTx/>
              <a:buNone/>
              <a:defRPr sz="1200">
                <a:latin typeface="Times Roman"/>
                <a:ea typeface="Times Roman"/>
                <a:cs typeface="Times Roman"/>
                <a:sym typeface="Times Roman"/>
              </a:defRPr>
            </a:pPr>
            <a:r>
              <a:t>Noble, I. R., Huq, S., Anokhin, Y. A., Carmin, J., Goudou, D., Lansigan, F. P., ... &amp; Villamizar, A. (2014). Adaptation needs and options. </a:t>
            </a:r>
            <a:r>
              <a:rPr i="1"/>
              <a:t>Climate change</a:t>
            </a:r>
            <a:r>
              <a:t>, 833-868.</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prstGeom prst="rect">
            <a:avLst/>
          </a:prstGeom>
        </p:spPr>
        <p:txBody>
          <a:bodyPr/>
          <a:lstStyle/>
          <a:p>
            <a:pPr defTabSz="397763">
              <a:defRPr sz="3393"/>
            </a:pPr>
            <a:r>
              <a:t>“ADAPTATION”</a:t>
            </a:r>
            <a:br/>
            <a:r>
              <a:t>The Climate Adaptation Engineer</a:t>
            </a:r>
          </a:p>
        </p:txBody>
      </p:sp>
      <p:sp>
        <p:nvSpPr>
          <p:cNvPr id="108" name="Content Placeholder 2"/>
          <p:cNvSpPr txBox="1">
            <a:spLocks noGrp="1"/>
          </p:cNvSpPr>
          <p:nvPr>
            <p:ph type="body" idx="1"/>
          </p:nvPr>
        </p:nvSpPr>
        <p:spPr>
          <a:xfrm>
            <a:off x="457200" y="1600200"/>
            <a:ext cx="8229600" cy="4525963"/>
          </a:xfrm>
          <a:prstGeom prst="rect">
            <a:avLst/>
          </a:prstGeom>
        </p:spPr>
        <p:txBody>
          <a:bodyPr/>
          <a:lstStyle/>
          <a:p>
            <a:endParaRPr/>
          </a:p>
          <a:p>
            <a:r>
              <a:t>Focus on built infrastructure (houses, buildings, roads)</a:t>
            </a:r>
          </a:p>
          <a:p>
            <a:r>
              <a:t>Goal is to decrease built infrastructure vulnerability and increase resiliency of built infrastructure to climate change impacts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title"/>
          </p:nvPr>
        </p:nvSpPr>
        <p:spPr>
          <a:prstGeom prst="rect">
            <a:avLst/>
          </a:prstGeom>
        </p:spPr>
        <p:txBody>
          <a:bodyPr/>
          <a:lstStyle/>
          <a:p>
            <a:pPr defTabSz="397763">
              <a:defRPr sz="3393"/>
            </a:pPr>
            <a:r>
              <a:t>“ADAPTATION”</a:t>
            </a:r>
            <a:br/>
            <a:r>
              <a:t> The Mental Health Professional</a:t>
            </a:r>
          </a:p>
        </p:txBody>
      </p:sp>
      <p:sp>
        <p:nvSpPr>
          <p:cNvPr id="113" name="Content Placeholder 2"/>
          <p:cNvSpPr txBox="1">
            <a:spLocks noGrp="1"/>
          </p:cNvSpPr>
          <p:nvPr>
            <p:ph type="body" idx="1"/>
          </p:nvPr>
        </p:nvSpPr>
        <p:spPr>
          <a:xfrm>
            <a:off x="457200" y="1600200"/>
            <a:ext cx="8229600" cy="4525963"/>
          </a:xfrm>
          <a:prstGeom prst="rect">
            <a:avLst/>
          </a:prstGeom>
        </p:spPr>
        <p:txBody>
          <a:bodyPr/>
          <a:lstStyle/>
          <a:p>
            <a:r>
              <a:t>Definition is a work in progress</a:t>
            </a:r>
          </a:p>
          <a:p>
            <a:endParaRPr/>
          </a:p>
          <a:p>
            <a:r>
              <a:t> Consensus opinion to date: Developing the ability to not only tolerate, endure and cope with the negative impacts of climate change, but cultivating RESILIENCE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r>
              <a:t>“Maladaptation”</a:t>
            </a:r>
          </a:p>
        </p:txBody>
      </p:sp>
      <p:sp>
        <p:nvSpPr>
          <p:cNvPr id="118" name="Content Placeholder 2"/>
          <p:cNvSpPr txBox="1">
            <a:spLocks noGrp="1"/>
          </p:cNvSpPr>
          <p:nvPr>
            <p:ph type="body" idx="1"/>
          </p:nvPr>
        </p:nvSpPr>
        <p:spPr>
          <a:xfrm>
            <a:off x="457200" y="1600200"/>
            <a:ext cx="8229600" cy="4525963"/>
          </a:xfrm>
          <a:prstGeom prst="rect">
            <a:avLst/>
          </a:prstGeom>
        </p:spPr>
        <p:txBody>
          <a:bodyPr/>
          <a:lstStyle/>
          <a:p>
            <a:endParaRPr/>
          </a:p>
          <a:p>
            <a:r>
              <a:t>Maladaptive actions (maladaptation) are ‘</a:t>
            </a:r>
            <a:r>
              <a:rPr i="1"/>
              <a:t>[a]ctions that may lead to increased risk of adverse climate-related outcomes, increased vulnerability to climate change, or diminished welfare, now or in the future.</a:t>
            </a:r>
            <a:r>
              <a:t>’</a:t>
            </a:r>
          </a:p>
          <a:p>
            <a:endParaRPr/>
          </a:p>
          <a:p>
            <a:pPr marL="0" indent="0">
              <a:buSzTx/>
              <a:buNone/>
            </a:pPr>
            <a:r>
              <a:t>                                              Noble, et al, 2014 IPCC </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itle 1"/>
          <p:cNvSpPr txBox="1">
            <a:spLocks noGrp="1"/>
          </p:cNvSpPr>
          <p:nvPr>
            <p:ph type="title"/>
          </p:nvPr>
        </p:nvSpPr>
        <p:spPr>
          <a:prstGeom prst="rect">
            <a:avLst/>
          </a:prstGeom>
        </p:spPr>
        <p:txBody>
          <a:bodyPr/>
          <a:lstStyle/>
          <a:p>
            <a:r>
              <a:t>Examples of Maladaption?</a:t>
            </a:r>
          </a:p>
        </p:txBody>
      </p:sp>
      <p:sp>
        <p:nvSpPr>
          <p:cNvPr id="121" name="Content Placeholder 2"/>
          <p:cNvSpPr txBox="1">
            <a:spLocks noGrp="1"/>
          </p:cNvSpPr>
          <p:nvPr>
            <p:ph type="body" idx="1"/>
          </p:nvPr>
        </p:nvSpPr>
        <p:spPr>
          <a:xfrm>
            <a:off x="457200" y="1600200"/>
            <a:ext cx="8229600" cy="4525963"/>
          </a:xfrm>
          <a:prstGeom prst="rect">
            <a:avLst/>
          </a:prstGeom>
        </p:spPr>
        <p:txBody>
          <a:bodyPr/>
          <a:lstStyle/>
          <a:p>
            <a:r>
              <a:rPr dirty="0"/>
              <a:t>Denial of Climate Change</a:t>
            </a:r>
          </a:p>
          <a:p>
            <a:r>
              <a:rPr dirty="0"/>
              <a:t>Climate activist burn out</a:t>
            </a:r>
          </a:p>
          <a:p>
            <a:r>
              <a:rPr dirty="0"/>
              <a:t>Building a </a:t>
            </a:r>
            <a:r>
              <a:rPr lang="en-US" dirty="0"/>
              <a:t>lone </a:t>
            </a:r>
            <a:r>
              <a:rPr dirty="0"/>
              <a:t>bunker</a:t>
            </a:r>
            <a:r>
              <a:rPr lang="en-US" dirty="0"/>
              <a:t> (individualistic mindset)</a:t>
            </a:r>
            <a:endParaRPr dirty="0"/>
          </a:p>
          <a:p>
            <a:r>
              <a:rPr dirty="0"/>
              <a:t>Maintaining consumer lifestyles</a:t>
            </a:r>
          </a:p>
          <a:p>
            <a:r>
              <a:rPr dirty="0"/>
              <a:t>“Othering” of those with different climate attitudes</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itle 1"/>
          <p:cNvSpPr txBox="1">
            <a:spLocks noGrp="1"/>
          </p:cNvSpPr>
          <p:nvPr>
            <p:ph type="title"/>
          </p:nvPr>
        </p:nvSpPr>
        <p:spPr>
          <a:prstGeom prst="rect">
            <a:avLst/>
          </a:prstGeom>
        </p:spPr>
        <p:txBody>
          <a:bodyPr/>
          <a:lstStyle/>
          <a:p>
            <a:pPr defTabSz="397763">
              <a:defRPr sz="3393"/>
            </a:pPr>
            <a:r>
              <a:t>“Resilience” to Climate Change</a:t>
            </a:r>
            <a:br/>
            <a:r>
              <a:t>The Mental Health Professional</a:t>
            </a:r>
          </a:p>
        </p:txBody>
      </p:sp>
      <p:sp>
        <p:nvSpPr>
          <p:cNvPr id="126" name="Content Placeholder 2"/>
          <p:cNvSpPr txBox="1">
            <a:spLocks noGrp="1"/>
          </p:cNvSpPr>
          <p:nvPr>
            <p:ph type="body" idx="1"/>
          </p:nvPr>
        </p:nvSpPr>
        <p:spPr>
          <a:xfrm>
            <a:off x="457200" y="1600200"/>
            <a:ext cx="8229600" cy="4525963"/>
          </a:xfrm>
          <a:prstGeom prst="rect">
            <a:avLst/>
          </a:prstGeom>
        </p:spPr>
        <p:txBody>
          <a:bodyPr/>
          <a:lstStyle/>
          <a:p>
            <a:r>
              <a:rPr dirty="0"/>
              <a:t>Definition of psychological resilience to climate change another work in progress</a:t>
            </a:r>
          </a:p>
          <a:p>
            <a:r>
              <a:rPr dirty="0"/>
              <a:t>Consensus opinion to date: Post-traumatic growth, a “bouncing forward” to something new vs. “bouncing back” to the old normal</a:t>
            </a:r>
            <a:endParaRPr lang="en-US" dirty="0"/>
          </a:p>
          <a:p>
            <a:r>
              <a:rPr lang="en-US" dirty="0"/>
              <a:t>Ongoing nature of climate disruption calls for an ongoing post-traumatic growth</a:t>
            </a:r>
            <a:endParaRPr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Title 1"/>
          <p:cNvSpPr txBox="1">
            <a:spLocks noGrp="1"/>
          </p:cNvSpPr>
          <p:nvPr>
            <p:ph type="title"/>
          </p:nvPr>
        </p:nvSpPr>
        <p:spPr>
          <a:prstGeom prst="rect">
            <a:avLst/>
          </a:prstGeom>
        </p:spPr>
        <p:txBody>
          <a:bodyPr/>
          <a:lstStyle/>
          <a:p>
            <a:r>
              <a:t>“Mitigation”</a:t>
            </a:r>
          </a:p>
        </p:txBody>
      </p:sp>
      <p:sp>
        <p:nvSpPr>
          <p:cNvPr id="129" name="Content Placeholder 2"/>
          <p:cNvSpPr txBox="1">
            <a:spLocks noGrp="1"/>
          </p:cNvSpPr>
          <p:nvPr>
            <p:ph type="body" idx="1"/>
          </p:nvPr>
        </p:nvSpPr>
        <p:spPr>
          <a:xfrm>
            <a:off x="457200" y="1600200"/>
            <a:ext cx="8229600" cy="4525963"/>
          </a:xfrm>
          <a:prstGeom prst="rect">
            <a:avLst/>
          </a:prstGeom>
        </p:spPr>
        <p:txBody>
          <a:bodyPr/>
          <a:lstStyle/>
          <a:p>
            <a:r>
              <a:rPr lang="en-US" dirty="0"/>
              <a:t>Reducing climate disruption</a:t>
            </a:r>
            <a:r>
              <a:rPr dirty="0"/>
              <a:t> by reducing greenhouse gasses</a:t>
            </a:r>
            <a:r>
              <a:rPr lang="en-US" dirty="0"/>
              <a:t> </a:t>
            </a:r>
          </a:p>
          <a:p>
            <a:r>
              <a:rPr lang="en-US" dirty="0"/>
              <a:t>Reducing ecological destruction by increasing regenerative agriculture practices </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126</TotalTime>
  <Words>6585</Words>
  <Application>Microsoft Macintosh PowerPoint</Application>
  <PresentationFormat>On-screen Show (4:3)</PresentationFormat>
  <Paragraphs>336</Paragraphs>
  <Slides>39</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Helvetica</vt:lpstr>
      <vt:lpstr>Times Roman</vt:lpstr>
      <vt:lpstr>Office Theme</vt:lpstr>
      <vt:lpstr>Adapting to Climate Change</vt:lpstr>
      <vt:lpstr>Climate Change Impacts</vt:lpstr>
      <vt:lpstr>DEFINITIONS “Adaptation”</vt:lpstr>
      <vt:lpstr>“ADAPTATION” The Climate Adaptation Engineer</vt:lpstr>
      <vt:lpstr>“ADAPTATION”  The Mental Health Professional</vt:lpstr>
      <vt:lpstr>“Maladaptation”</vt:lpstr>
      <vt:lpstr>Examples of Maladaption?</vt:lpstr>
      <vt:lpstr>“Resilience” to Climate Change The Mental Health Professional</vt:lpstr>
      <vt:lpstr>“Mitigation”</vt:lpstr>
      <vt:lpstr>“Mitigation” and psychology</vt:lpstr>
      <vt:lpstr>What do these terms mean to us?</vt:lpstr>
      <vt:lpstr>What do these terms mean to us? Examples:</vt:lpstr>
      <vt:lpstr>How To Help?</vt:lpstr>
      <vt:lpstr>“Cultural adaptation” - taking the particular cultural group into account</vt:lpstr>
      <vt:lpstr>Fostering “cultural intelligence”</vt:lpstr>
      <vt:lpstr>Psychological First Aid National Center for PTSD</vt:lpstr>
      <vt:lpstr>Psychological First Aid</vt:lpstr>
      <vt:lpstr>Skills for Psychological Recovery National Child Traumatic Stress Network and the National Center for PTSD</vt:lpstr>
      <vt:lpstr>Skills for Psychological Recovery</vt:lpstr>
      <vt:lpstr>Climate Café’s</vt:lpstr>
      <vt:lpstr>Different Climate Café Models</vt:lpstr>
      <vt:lpstr>The Good Grief Network Schimdt and Lewis-Reau</vt:lpstr>
      <vt:lpstr>The Good Grief Network 10 step model similar to AA</vt:lpstr>
      <vt:lpstr>The Work That Reconnects Joanna Macy</vt:lpstr>
      <vt:lpstr>The Work That Reconnects: Deep ecology, Systems theory, Eco-psychology, Buddhism, Activism </vt:lpstr>
      <vt:lpstr>Deep Adaptation Forum Jem Bendell</vt:lpstr>
      <vt:lpstr>Deep Adaptation Core Questions to Explore</vt:lpstr>
      <vt:lpstr>Transformational Resilience Bob Doppelt</vt:lpstr>
      <vt:lpstr>Transformational Resilience  Core Skills</vt:lpstr>
      <vt:lpstr>Earth Regenerators </vt:lpstr>
      <vt:lpstr>Which approach to consider?</vt:lpstr>
      <vt:lpstr>Match by timing and type of climate change insult experienced</vt:lpstr>
      <vt:lpstr>Match by type of problem or area most in need of attention</vt:lpstr>
      <vt:lpstr>Psychological vulnerability of the participant</vt:lpstr>
      <vt:lpstr>How does Hope factor in? (or not)</vt:lpstr>
      <vt:lpstr>Take Homes</vt:lpstr>
      <vt:lpstr>References</vt:lpstr>
      <vt:lpstr>References continued</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Adapting to Climate Change</dc:title>
  <dc:creator>guser</dc:creator>
  <cp:lastModifiedBy>Beth Mark</cp:lastModifiedBy>
  <cp:revision>6</cp:revision>
  <dcterms:modified xsi:type="dcterms:W3CDTF">2020-11-09T11:05:12Z</dcterms:modified>
</cp:coreProperties>
</file>